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60" r:id="rId4"/>
    <p:sldId id="263" r:id="rId5"/>
    <p:sldId id="283" r:id="rId6"/>
    <p:sldId id="267" r:id="rId7"/>
    <p:sldId id="268" r:id="rId8"/>
    <p:sldId id="270" r:id="rId9"/>
    <p:sldId id="271" r:id="rId10"/>
    <p:sldId id="292" r:id="rId11"/>
    <p:sldId id="272" r:id="rId12"/>
    <p:sldId id="278" r:id="rId13"/>
    <p:sldId id="273" r:id="rId14"/>
    <p:sldId id="294" r:id="rId15"/>
    <p:sldId id="289" r:id="rId16"/>
    <p:sldId id="274" r:id="rId17"/>
    <p:sldId id="279" r:id="rId18"/>
    <p:sldId id="275" r:id="rId19"/>
    <p:sldId id="293" r:id="rId20"/>
    <p:sldId id="276" r:id="rId21"/>
    <p:sldId id="290" r:id="rId22"/>
    <p:sldId id="277" r:id="rId23"/>
    <p:sldId id="280" r:id="rId24"/>
    <p:sldId id="284" r:id="rId25"/>
    <p:sldId id="295" r:id="rId26"/>
    <p:sldId id="296" r:id="rId27"/>
    <p:sldId id="285" r:id="rId28"/>
    <p:sldId id="265" r:id="rId29"/>
    <p:sldId id="286" r:id="rId30"/>
    <p:sldId id="291" r:id="rId31"/>
    <p:sldId id="297" r:id="rId32"/>
    <p:sldId id="288" r:id="rId33"/>
    <p:sldId id="298" r:id="rId3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Közepesen sötét stílus 4 – 3. jelölőszín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DF4855-5753-4B42-901C-90F0231B525E}" type="doc">
      <dgm:prSet loTypeId="urn:microsoft.com/office/officeart/2005/8/layout/radial3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hu-HU"/>
        </a:p>
      </dgm:t>
    </dgm:pt>
    <dgm:pt modelId="{A3D3FEA1-5F4A-4B2A-9172-2E10E79AA8BF}">
      <dgm:prSet phldrT="[Szöveg]"/>
      <dgm:spPr/>
      <dgm:t>
        <a:bodyPr/>
        <a:lstStyle/>
        <a:p>
          <a:r>
            <a:rPr lang="hu-HU" dirty="0"/>
            <a:t>Kohéziós politika </a:t>
          </a:r>
        </a:p>
        <a:p>
          <a:r>
            <a:rPr lang="hu-HU" dirty="0"/>
            <a:t>330.2 </a:t>
          </a:r>
          <a:r>
            <a:rPr lang="hu-HU" dirty="0" err="1"/>
            <a:t>mrd</a:t>
          </a:r>
          <a:r>
            <a:rPr lang="hu-HU" dirty="0"/>
            <a:t> €</a:t>
          </a:r>
        </a:p>
      </dgm:t>
    </dgm:pt>
    <dgm:pt modelId="{A838D9A9-D517-4EB1-AEAA-A944A024E2AE}" type="parTrans" cxnId="{F337F9B1-37A9-4C8E-8CB0-50B1A803A3BE}">
      <dgm:prSet/>
      <dgm:spPr/>
      <dgm:t>
        <a:bodyPr/>
        <a:lstStyle/>
        <a:p>
          <a:endParaRPr lang="hu-HU"/>
        </a:p>
      </dgm:t>
    </dgm:pt>
    <dgm:pt modelId="{6A714F08-FFAE-4602-B48E-04D9043B1411}" type="sibTrans" cxnId="{F337F9B1-37A9-4C8E-8CB0-50B1A803A3BE}">
      <dgm:prSet/>
      <dgm:spPr/>
      <dgm:t>
        <a:bodyPr/>
        <a:lstStyle/>
        <a:p>
          <a:endParaRPr lang="hu-HU"/>
        </a:p>
      </dgm:t>
    </dgm:pt>
    <dgm:pt modelId="{CB779E8D-6509-472B-AA40-7446EBF1D282}">
      <dgm:prSet phldrT="[Szöveg]"/>
      <dgm:spPr/>
      <dgm:t>
        <a:bodyPr/>
        <a:lstStyle/>
        <a:p>
          <a:r>
            <a:rPr lang="hu-HU" dirty="0"/>
            <a:t>Kohéziós Alap 42.6 </a:t>
          </a:r>
          <a:r>
            <a:rPr lang="hu-HU" dirty="0" err="1"/>
            <a:t>mrd</a:t>
          </a:r>
          <a:r>
            <a:rPr lang="hu-HU" dirty="0"/>
            <a:t> €</a:t>
          </a:r>
        </a:p>
      </dgm:t>
    </dgm:pt>
    <dgm:pt modelId="{A05D8879-891F-4B7F-B19B-4C4C570CF731}" type="parTrans" cxnId="{4B1EB0B5-65DA-4C7C-A005-0E6D7707C3F5}">
      <dgm:prSet/>
      <dgm:spPr/>
      <dgm:t>
        <a:bodyPr/>
        <a:lstStyle/>
        <a:p>
          <a:endParaRPr lang="hu-HU"/>
        </a:p>
      </dgm:t>
    </dgm:pt>
    <dgm:pt modelId="{DDE018EC-B4DF-40E8-966D-B367D8AC2951}" type="sibTrans" cxnId="{4B1EB0B5-65DA-4C7C-A005-0E6D7707C3F5}">
      <dgm:prSet/>
      <dgm:spPr/>
      <dgm:t>
        <a:bodyPr/>
        <a:lstStyle/>
        <a:p>
          <a:endParaRPr lang="hu-HU"/>
        </a:p>
      </dgm:t>
    </dgm:pt>
    <dgm:pt modelId="{42AF52EB-8C4A-42CF-8DFF-DC7D4866C584}">
      <dgm:prSet phldrT="[Szöveg]"/>
      <dgm:spPr/>
      <dgm:t>
        <a:bodyPr/>
        <a:lstStyle/>
        <a:p>
          <a:r>
            <a:rPr lang="hu-HU" dirty="0"/>
            <a:t>ESZA+ 88 </a:t>
          </a:r>
          <a:r>
            <a:rPr lang="hu-HU" dirty="0" err="1"/>
            <a:t>mrd</a:t>
          </a:r>
          <a:r>
            <a:rPr lang="hu-HU" dirty="0"/>
            <a:t> </a:t>
          </a:r>
          <a:r>
            <a:rPr lang="hu-HU" dirty="0">
              <a:latin typeface="Georgia"/>
            </a:rPr>
            <a:t>€ </a:t>
          </a:r>
          <a:endParaRPr lang="hu-HU" dirty="0"/>
        </a:p>
      </dgm:t>
    </dgm:pt>
    <dgm:pt modelId="{B5BF1A8F-6678-4475-82FE-69DE17D65A46}" type="parTrans" cxnId="{EB82C8DE-6378-4CCC-84D1-726A713AB0A6}">
      <dgm:prSet/>
      <dgm:spPr/>
      <dgm:t>
        <a:bodyPr/>
        <a:lstStyle/>
        <a:p>
          <a:endParaRPr lang="hu-HU"/>
        </a:p>
      </dgm:t>
    </dgm:pt>
    <dgm:pt modelId="{D79EE166-926B-4E3A-BEF3-34A4E17B4BA6}" type="sibTrans" cxnId="{EB82C8DE-6378-4CCC-84D1-726A713AB0A6}">
      <dgm:prSet/>
      <dgm:spPr/>
      <dgm:t>
        <a:bodyPr/>
        <a:lstStyle/>
        <a:p>
          <a:endParaRPr lang="hu-HU"/>
        </a:p>
      </dgm:t>
    </dgm:pt>
    <dgm:pt modelId="{AF199CED-5FF1-49F9-8327-0D07F1D3ED65}">
      <dgm:prSet phldrT="[Szöveg]"/>
      <dgm:spPr/>
      <dgm:t>
        <a:bodyPr/>
        <a:lstStyle/>
        <a:p>
          <a:r>
            <a:rPr lang="hu-HU" dirty="0"/>
            <a:t>ERFA 200.4 </a:t>
          </a:r>
          <a:r>
            <a:rPr lang="hu-HU" dirty="0" err="1"/>
            <a:t>mrd</a:t>
          </a:r>
          <a:r>
            <a:rPr lang="hu-HU" dirty="0"/>
            <a:t> </a:t>
          </a:r>
          <a:r>
            <a:rPr lang="hu-HU" dirty="0">
              <a:latin typeface="Georgia"/>
            </a:rPr>
            <a:t>€</a:t>
          </a:r>
          <a:endParaRPr lang="hu-HU" dirty="0"/>
        </a:p>
      </dgm:t>
    </dgm:pt>
    <dgm:pt modelId="{8ACC4DAA-77BB-4C13-96E8-7D42B1F782DC}" type="parTrans" cxnId="{BD6F4F7F-EF6E-432B-9999-5118829FA67F}">
      <dgm:prSet/>
      <dgm:spPr/>
      <dgm:t>
        <a:bodyPr/>
        <a:lstStyle/>
        <a:p>
          <a:endParaRPr lang="hu-HU"/>
        </a:p>
      </dgm:t>
    </dgm:pt>
    <dgm:pt modelId="{F8B3677A-EDCF-43D3-92B6-0443362AB6B4}" type="sibTrans" cxnId="{BD6F4F7F-EF6E-432B-9999-5118829FA67F}">
      <dgm:prSet/>
      <dgm:spPr/>
      <dgm:t>
        <a:bodyPr/>
        <a:lstStyle/>
        <a:p>
          <a:endParaRPr lang="hu-HU"/>
        </a:p>
      </dgm:t>
    </dgm:pt>
    <dgm:pt modelId="{C333AD9A-1E52-4931-8EC2-722F9BD55E0A}" type="pres">
      <dgm:prSet presAssocID="{89DF4855-5753-4B42-901C-90F0231B525E}" presName="composite" presStyleCnt="0">
        <dgm:presLayoutVars>
          <dgm:chMax val="1"/>
          <dgm:dir/>
          <dgm:resizeHandles val="exact"/>
        </dgm:presLayoutVars>
      </dgm:prSet>
      <dgm:spPr/>
    </dgm:pt>
    <dgm:pt modelId="{EA6EB023-F877-41BB-A3B6-92089C78EE53}" type="pres">
      <dgm:prSet presAssocID="{89DF4855-5753-4B42-901C-90F0231B525E}" presName="radial" presStyleCnt="0">
        <dgm:presLayoutVars>
          <dgm:animLvl val="ctr"/>
        </dgm:presLayoutVars>
      </dgm:prSet>
      <dgm:spPr/>
    </dgm:pt>
    <dgm:pt modelId="{C6D4255E-52D6-400E-BCF5-F13C6DFEBF8A}" type="pres">
      <dgm:prSet presAssocID="{A3D3FEA1-5F4A-4B2A-9172-2E10E79AA8BF}" presName="centerShape" presStyleLbl="vennNode1" presStyleIdx="0" presStyleCnt="4"/>
      <dgm:spPr/>
    </dgm:pt>
    <dgm:pt modelId="{EBCFB68B-A0AC-40B1-ADA3-458F394C9F08}" type="pres">
      <dgm:prSet presAssocID="{CB779E8D-6509-472B-AA40-7446EBF1D282}" presName="node" presStyleLbl="vennNode1" presStyleIdx="1" presStyleCnt="4">
        <dgm:presLayoutVars>
          <dgm:bulletEnabled val="1"/>
        </dgm:presLayoutVars>
      </dgm:prSet>
      <dgm:spPr/>
    </dgm:pt>
    <dgm:pt modelId="{AD937AD0-33C6-4DEA-8C63-0B61D13A9235}" type="pres">
      <dgm:prSet presAssocID="{42AF52EB-8C4A-42CF-8DFF-DC7D4866C584}" presName="node" presStyleLbl="vennNode1" presStyleIdx="2" presStyleCnt="4">
        <dgm:presLayoutVars>
          <dgm:bulletEnabled val="1"/>
        </dgm:presLayoutVars>
      </dgm:prSet>
      <dgm:spPr/>
    </dgm:pt>
    <dgm:pt modelId="{47B1CAF3-69E3-4734-9736-A245D07C2BBD}" type="pres">
      <dgm:prSet presAssocID="{AF199CED-5FF1-49F9-8327-0D07F1D3ED65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F661BE5E-F415-423D-8C89-36A50F74C66A}" type="presOf" srcId="{42AF52EB-8C4A-42CF-8DFF-DC7D4866C584}" destId="{AD937AD0-33C6-4DEA-8C63-0B61D13A9235}" srcOrd="0" destOrd="0" presId="urn:microsoft.com/office/officeart/2005/8/layout/radial3"/>
    <dgm:cxn modelId="{BC61776B-4CED-4656-A173-7AEDE8D35ABA}" type="presOf" srcId="{AF199CED-5FF1-49F9-8327-0D07F1D3ED65}" destId="{47B1CAF3-69E3-4734-9736-A245D07C2BBD}" srcOrd="0" destOrd="0" presId="urn:microsoft.com/office/officeart/2005/8/layout/radial3"/>
    <dgm:cxn modelId="{BD6F4F7F-EF6E-432B-9999-5118829FA67F}" srcId="{A3D3FEA1-5F4A-4B2A-9172-2E10E79AA8BF}" destId="{AF199CED-5FF1-49F9-8327-0D07F1D3ED65}" srcOrd="2" destOrd="0" parTransId="{8ACC4DAA-77BB-4C13-96E8-7D42B1F782DC}" sibTransId="{F8B3677A-EDCF-43D3-92B6-0443362AB6B4}"/>
    <dgm:cxn modelId="{3B0A5382-1C76-4FB0-ACBE-6C9D80161A8D}" type="presOf" srcId="{89DF4855-5753-4B42-901C-90F0231B525E}" destId="{C333AD9A-1E52-4931-8EC2-722F9BD55E0A}" srcOrd="0" destOrd="0" presId="urn:microsoft.com/office/officeart/2005/8/layout/radial3"/>
    <dgm:cxn modelId="{8487A288-EC4C-4BC8-B1CF-363B34E1B457}" type="presOf" srcId="{A3D3FEA1-5F4A-4B2A-9172-2E10E79AA8BF}" destId="{C6D4255E-52D6-400E-BCF5-F13C6DFEBF8A}" srcOrd="0" destOrd="0" presId="urn:microsoft.com/office/officeart/2005/8/layout/radial3"/>
    <dgm:cxn modelId="{312EF89C-6221-45CE-B531-815C331181BE}" type="presOf" srcId="{CB779E8D-6509-472B-AA40-7446EBF1D282}" destId="{EBCFB68B-A0AC-40B1-ADA3-458F394C9F08}" srcOrd="0" destOrd="0" presId="urn:microsoft.com/office/officeart/2005/8/layout/radial3"/>
    <dgm:cxn modelId="{F337F9B1-37A9-4C8E-8CB0-50B1A803A3BE}" srcId="{89DF4855-5753-4B42-901C-90F0231B525E}" destId="{A3D3FEA1-5F4A-4B2A-9172-2E10E79AA8BF}" srcOrd="0" destOrd="0" parTransId="{A838D9A9-D517-4EB1-AEAA-A944A024E2AE}" sibTransId="{6A714F08-FFAE-4602-B48E-04D9043B1411}"/>
    <dgm:cxn modelId="{4B1EB0B5-65DA-4C7C-A005-0E6D7707C3F5}" srcId="{A3D3FEA1-5F4A-4B2A-9172-2E10E79AA8BF}" destId="{CB779E8D-6509-472B-AA40-7446EBF1D282}" srcOrd="0" destOrd="0" parTransId="{A05D8879-891F-4B7F-B19B-4C4C570CF731}" sibTransId="{DDE018EC-B4DF-40E8-966D-B367D8AC2951}"/>
    <dgm:cxn modelId="{EB82C8DE-6378-4CCC-84D1-726A713AB0A6}" srcId="{A3D3FEA1-5F4A-4B2A-9172-2E10E79AA8BF}" destId="{42AF52EB-8C4A-42CF-8DFF-DC7D4866C584}" srcOrd="1" destOrd="0" parTransId="{B5BF1A8F-6678-4475-82FE-69DE17D65A46}" sibTransId="{D79EE166-926B-4E3A-BEF3-34A4E17B4BA6}"/>
    <dgm:cxn modelId="{BC6C19FE-AE52-4BE1-A663-7B73B437F048}" type="presParOf" srcId="{C333AD9A-1E52-4931-8EC2-722F9BD55E0A}" destId="{EA6EB023-F877-41BB-A3B6-92089C78EE53}" srcOrd="0" destOrd="0" presId="urn:microsoft.com/office/officeart/2005/8/layout/radial3"/>
    <dgm:cxn modelId="{90DCBDF3-5EBF-4FE5-A89A-E61E5103B462}" type="presParOf" srcId="{EA6EB023-F877-41BB-A3B6-92089C78EE53}" destId="{C6D4255E-52D6-400E-BCF5-F13C6DFEBF8A}" srcOrd="0" destOrd="0" presId="urn:microsoft.com/office/officeart/2005/8/layout/radial3"/>
    <dgm:cxn modelId="{DFC3AF28-C069-46E2-86E6-A0B0ABFCA7B3}" type="presParOf" srcId="{EA6EB023-F877-41BB-A3B6-92089C78EE53}" destId="{EBCFB68B-A0AC-40B1-ADA3-458F394C9F08}" srcOrd="1" destOrd="0" presId="urn:microsoft.com/office/officeart/2005/8/layout/radial3"/>
    <dgm:cxn modelId="{BDC2FCCD-0950-4709-8384-3B1722DE23EB}" type="presParOf" srcId="{EA6EB023-F877-41BB-A3B6-92089C78EE53}" destId="{AD937AD0-33C6-4DEA-8C63-0B61D13A9235}" srcOrd="2" destOrd="0" presId="urn:microsoft.com/office/officeart/2005/8/layout/radial3"/>
    <dgm:cxn modelId="{C2B77312-27D6-4CCD-8013-437DFD695303}" type="presParOf" srcId="{EA6EB023-F877-41BB-A3B6-92089C78EE53}" destId="{47B1CAF3-69E3-4734-9736-A245D07C2BBD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22106D-785F-4327-B61B-C567D5B2E91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7CCF913-B815-43FB-8877-572A70D14FE0}" type="pres">
      <dgm:prSet presAssocID="{E122106D-785F-4327-B61B-C567D5B2E91D}" presName="composite" presStyleCnt="0">
        <dgm:presLayoutVars>
          <dgm:chMax val="1"/>
          <dgm:dir/>
          <dgm:resizeHandles val="exact"/>
        </dgm:presLayoutVars>
      </dgm:prSet>
      <dgm:spPr/>
    </dgm:pt>
    <dgm:pt modelId="{D7BC839B-5F22-4CA6-B211-D90F79D413CE}" type="pres">
      <dgm:prSet presAssocID="{E122106D-785F-4327-B61B-C567D5B2E91D}" presName="radial" presStyleCnt="0">
        <dgm:presLayoutVars>
          <dgm:animLvl val="ctr"/>
        </dgm:presLayoutVars>
      </dgm:prSet>
      <dgm:spPr/>
    </dgm:pt>
  </dgm:ptLst>
  <dgm:cxnLst>
    <dgm:cxn modelId="{DAE2B8D2-C785-4F28-A21C-A214D65BBF1C}" type="presOf" srcId="{E122106D-785F-4327-B61B-C567D5B2E91D}" destId="{E7CCF913-B815-43FB-8877-572A70D14FE0}" srcOrd="0" destOrd="0" presId="urn:microsoft.com/office/officeart/2005/8/layout/radial3"/>
    <dgm:cxn modelId="{0FD0E869-2C54-41E0-B0A5-5006245F5476}" type="presParOf" srcId="{E7CCF913-B815-43FB-8877-572A70D14FE0}" destId="{D7BC839B-5F22-4CA6-B211-D90F79D413C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22106D-785F-4327-B61B-C567D5B2E91D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E7CCF913-B815-43FB-8877-572A70D14FE0}" type="pres">
      <dgm:prSet presAssocID="{E122106D-785F-4327-B61B-C567D5B2E91D}" presName="composite" presStyleCnt="0">
        <dgm:presLayoutVars>
          <dgm:chMax val="1"/>
          <dgm:dir/>
          <dgm:resizeHandles val="exact"/>
        </dgm:presLayoutVars>
      </dgm:prSet>
      <dgm:spPr/>
    </dgm:pt>
    <dgm:pt modelId="{D7BC839B-5F22-4CA6-B211-D90F79D413CE}" type="pres">
      <dgm:prSet presAssocID="{E122106D-785F-4327-B61B-C567D5B2E91D}" presName="radial" presStyleCnt="0">
        <dgm:presLayoutVars>
          <dgm:animLvl val="ctr"/>
        </dgm:presLayoutVars>
      </dgm:prSet>
      <dgm:spPr/>
    </dgm:pt>
  </dgm:ptLst>
  <dgm:cxnLst>
    <dgm:cxn modelId="{9F3708CD-1A8F-44E5-B3BB-866A335BC0C6}" type="presOf" srcId="{E122106D-785F-4327-B61B-C567D5B2E91D}" destId="{E7CCF913-B815-43FB-8877-572A70D14FE0}" srcOrd="0" destOrd="0" presId="urn:microsoft.com/office/officeart/2005/8/layout/radial3"/>
    <dgm:cxn modelId="{8079B3DE-902E-46DC-B98C-94366963F2EB}" type="presParOf" srcId="{E7CCF913-B815-43FB-8877-572A70D14FE0}" destId="{D7BC839B-5F22-4CA6-B211-D90F79D413CE}" srcOrd="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F65FDD-BC9B-4289-8B14-53CB7301E6FB}" type="doc">
      <dgm:prSet loTypeId="urn:microsoft.com/office/officeart/2005/8/layout/defaul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114D0AAD-360C-45F6-AE40-F0FE5BB52639}">
      <dgm:prSet phldrT="[Szöveg]"/>
      <dgm:spPr/>
      <dgm:t>
        <a:bodyPr/>
        <a:lstStyle/>
        <a:p>
          <a:r>
            <a:rPr lang="hu-HU" dirty="0"/>
            <a:t>NGEU </a:t>
          </a:r>
        </a:p>
      </dgm:t>
    </dgm:pt>
    <dgm:pt modelId="{9CDF628A-CF52-49E5-9D30-C8A05A64683F}" type="parTrans" cxnId="{3C1894EB-7CA2-4E2E-AEAA-BA213BC65F30}">
      <dgm:prSet/>
      <dgm:spPr/>
      <dgm:t>
        <a:bodyPr/>
        <a:lstStyle/>
        <a:p>
          <a:endParaRPr lang="hu-HU"/>
        </a:p>
      </dgm:t>
    </dgm:pt>
    <dgm:pt modelId="{0BD6892D-8014-4238-82BE-6813A45F0E2C}" type="sibTrans" cxnId="{3C1894EB-7CA2-4E2E-AEAA-BA213BC65F30}">
      <dgm:prSet/>
      <dgm:spPr/>
      <dgm:t>
        <a:bodyPr/>
        <a:lstStyle/>
        <a:p>
          <a:endParaRPr lang="hu-HU"/>
        </a:p>
      </dgm:t>
    </dgm:pt>
    <dgm:pt modelId="{8CD401C6-F294-41E9-B98C-C49A76577445}">
      <dgm:prSet phldrT="[Szöveg]"/>
      <dgm:spPr/>
      <dgm:t>
        <a:bodyPr/>
        <a:lstStyle/>
        <a:p>
          <a:r>
            <a:rPr lang="hu-HU" dirty="0"/>
            <a:t>MFF új és megerősített prioritások  </a:t>
          </a:r>
        </a:p>
      </dgm:t>
    </dgm:pt>
    <dgm:pt modelId="{D40DF251-3D2E-4FF9-A708-FED169426DC6}" type="parTrans" cxnId="{AE1CFE3B-D667-4533-B52F-8A362C898FEF}">
      <dgm:prSet/>
      <dgm:spPr/>
      <dgm:t>
        <a:bodyPr/>
        <a:lstStyle/>
        <a:p>
          <a:endParaRPr lang="hu-HU"/>
        </a:p>
      </dgm:t>
    </dgm:pt>
    <dgm:pt modelId="{9CC3998D-8EE4-469A-8B9B-8425B10ACE3B}" type="sibTrans" cxnId="{AE1CFE3B-D667-4533-B52F-8A362C898FEF}">
      <dgm:prSet/>
      <dgm:spPr/>
      <dgm:t>
        <a:bodyPr/>
        <a:lstStyle/>
        <a:p>
          <a:endParaRPr lang="hu-HU"/>
        </a:p>
      </dgm:t>
    </dgm:pt>
    <dgm:pt modelId="{B85B26B4-5A2C-4B67-BCFA-AA1657A7582E}" type="pres">
      <dgm:prSet presAssocID="{71F65FDD-BC9B-4289-8B14-53CB7301E6FB}" presName="diagram" presStyleCnt="0">
        <dgm:presLayoutVars>
          <dgm:dir/>
          <dgm:resizeHandles val="exact"/>
        </dgm:presLayoutVars>
      </dgm:prSet>
      <dgm:spPr/>
    </dgm:pt>
    <dgm:pt modelId="{59A80182-AFA2-481B-B488-0F43130842BC}" type="pres">
      <dgm:prSet presAssocID="{114D0AAD-360C-45F6-AE40-F0FE5BB52639}" presName="node" presStyleLbl="node1" presStyleIdx="0" presStyleCnt="2">
        <dgm:presLayoutVars>
          <dgm:bulletEnabled val="1"/>
        </dgm:presLayoutVars>
      </dgm:prSet>
      <dgm:spPr/>
    </dgm:pt>
    <dgm:pt modelId="{EF969596-2E1E-4BDB-AD89-09AB5A3DA270}" type="pres">
      <dgm:prSet presAssocID="{0BD6892D-8014-4238-82BE-6813A45F0E2C}" presName="sibTrans" presStyleCnt="0"/>
      <dgm:spPr/>
    </dgm:pt>
    <dgm:pt modelId="{614A924C-CABF-47F3-ADDE-3FDE8E035026}" type="pres">
      <dgm:prSet presAssocID="{8CD401C6-F294-41E9-B98C-C49A76577445}" presName="node" presStyleLbl="node1" presStyleIdx="1" presStyleCnt="2">
        <dgm:presLayoutVars>
          <dgm:bulletEnabled val="1"/>
        </dgm:presLayoutVars>
      </dgm:prSet>
      <dgm:spPr/>
    </dgm:pt>
  </dgm:ptLst>
  <dgm:cxnLst>
    <dgm:cxn modelId="{8F53F42D-DC0E-4E46-8F79-3AC234B3D58C}" type="presOf" srcId="{71F65FDD-BC9B-4289-8B14-53CB7301E6FB}" destId="{B85B26B4-5A2C-4B67-BCFA-AA1657A7582E}" srcOrd="0" destOrd="0" presId="urn:microsoft.com/office/officeart/2005/8/layout/default"/>
    <dgm:cxn modelId="{AE1CFE3B-D667-4533-B52F-8A362C898FEF}" srcId="{71F65FDD-BC9B-4289-8B14-53CB7301E6FB}" destId="{8CD401C6-F294-41E9-B98C-C49A76577445}" srcOrd="1" destOrd="0" parTransId="{D40DF251-3D2E-4FF9-A708-FED169426DC6}" sibTransId="{9CC3998D-8EE4-469A-8B9B-8425B10ACE3B}"/>
    <dgm:cxn modelId="{9EDEF13C-AE62-4E74-9460-2F4633B40316}" type="presOf" srcId="{8CD401C6-F294-41E9-B98C-C49A76577445}" destId="{614A924C-CABF-47F3-ADDE-3FDE8E035026}" srcOrd="0" destOrd="0" presId="urn:microsoft.com/office/officeart/2005/8/layout/default"/>
    <dgm:cxn modelId="{A8CD9AA9-6454-49E4-AD4D-6B9F931AC99E}" type="presOf" srcId="{114D0AAD-360C-45F6-AE40-F0FE5BB52639}" destId="{59A80182-AFA2-481B-B488-0F43130842BC}" srcOrd="0" destOrd="0" presId="urn:microsoft.com/office/officeart/2005/8/layout/default"/>
    <dgm:cxn modelId="{3C1894EB-7CA2-4E2E-AEAA-BA213BC65F30}" srcId="{71F65FDD-BC9B-4289-8B14-53CB7301E6FB}" destId="{114D0AAD-360C-45F6-AE40-F0FE5BB52639}" srcOrd="0" destOrd="0" parTransId="{9CDF628A-CF52-49E5-9D30-C8A05A64683F}" sibTransId="{0BD6892D-8014-4238-82BE-6813A45F0E2C}"/>
    <dgm:cxn modelId="{6A842DD4-E780-465F-A472-94C75F848F04}" type="presParOf" srcId="{B85B26B4-5A2C-4B67-BCFA-AA1657A7582E}" destId="{59A80182-AFA2-481B-B488-0F43130842BC}" srcOrd="0" destOrd="0" presId="urn:microsoft.com/office/officeart/2005/8/layout/default"/>
    <dgm:cxn modelId="{3D2A062D-076B-4C3D-B2D7-6190864DF8AD}" type="presParOf" srcId="{B85B26B4-5A2C-4B67-BCFA-AA1657A7582E}" destId="{EF969596-2E1E-4BDB-AD89-09AB5A3DA270}" srcOrd="1" destOrd="0" presId="urn:microsoft.com/office/officeart/2005/8/layout/default"/>
    <dgm:cxn modelId="{4EF13569-C16C-4B3D-9974-8B0BE163FB29}" type="presParOf" srcId="{B85B26B4-5A2C-4B67-BCFA-AA1657A7582E}" destId="{614A924C-CABF-47F3-ADDE-3FDE8E035026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297E01A-AD08-4A21-9647-7332393DF2C1}" type="doc">
      <dgm:prSet loTypeId="urn:microsoft.com/office/officeart/2005/8/layout/default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hu-HU"/>
        </a:p>
      </dgm:t>
    </dgm:pt>
    <dgm:pt modelId="{FED8C319-E8EF-40A8-8E34-389A6D82467B}">
      <dgm:prSet phldrT="[Szöveg]"/>
      <dgm:spPr/>
      <dgm:t>
        <a:bodyPr/>
        <a:lstStyle/>
        <a:p>
          <a:r>
            <a:rPr lang="hu-HU" dirty="0"/>
            <a:t>foglalkoztatás </a:t>
          </a:r>
        </a:p>
      </dgm:t>
    </dgm:pt>
    <dgm:pt modelId="{D89ECF8D-BEC9-4188-978A-5F35CBCDA779}" type="parTrans" cxnId="{BFC235D4-9735-477C-96F4-C89BC42B8022}">
      <dgm:prSet/>
      <dgm:spPr/>
      <dgm:t>
        <a:bodyPr/>
        <a:lstStyle/>
        <a:p>
          <a:endParaRPr lang="hu-HU"/>
        </a:p>
      </dgm:t>
    </dgm:pt>
    <dgm:pt modelId="{A8003957-5E60-4813-9AF0-EBF365E9559C}" type="sibTrans" cxnId="{BFC235D4-9735-477C-96F4-C89BC42B8022}">
      <dgm:prSet/>
      <dgm:spPr/>
      <dgm:t>
        <a:bodyPr/>
        <a:lstStyle/>
        <a:p>
          <a:endParaRPr lang="hu-HU"/>
        </a:p>
      </dgm:t>
    </dgm:pt>
    <dgm:pt modelId="{4AF35CF4-577E-4499-A52D-56B4DA7B7CB7}">
      <dgm:prSet phldrT="[Szöveg]"/>
      <dgm:spPr/>
      <dgm:t>
        <a:bodyPr/>
        <a:lstStyle/>
        <a:p>
          <a:r>
            <a:rPr lang="hu-HU" dirty="0"/>
            <a:t>munkavállalói mobilitás</a:t>
          </a:r>
        </a:p>
      </dgm:t>
    </dgm:pt>
    <dgm:pt modelId="{FB441B1B-6D7D-4C92-AF88-98A92E883256}" type="parTrans" cxnId="{157D7E02-5935-4F82-85D5-63D1D975FC66}">
      <dgm:prSet/>
      <dgm:spPr/>
      <dgm:t>
        <a:bodyPr/>
        <a:lstStyle/>
        <a:p>
          <a:endParaRPr lang="hu-HU"/>
        </a:p>
      </dgm:t>
    </dgm:pt>
    <dgm:pt modelId="{23A42716-AFA6-43C8-A5C3-4E0DCA2A37DF}" type="sibTrans" cxnId="{157D7E02-5935-4F82-85D5-63D1D975FC66}">
      <dgm:prSet/>
      <dgm:spPr/>
      <dgm:t>
        <a:bodyPr/>
        <a:lstStyle/>
        <a:p>
          <a:endParaRPr lang="hu-HU"/>
        </a:p>
      </dgm:t>
    </dgm:pt>
    <dgm:pt modelId="{3DEAE8FF-F5C7-46DD-8ADC-27BCC0666832}">
      <dgm:prSet phldrT="[Szöveg]"/>
      <dgm:spPr/>
      <dgm:t>
        <a:bodyPr/>
        <a:lstStyle/>
        <a:p>
          <a:r>
            <a:rPr lang="hu-HU" dirty="0"/>
            <a:t>oktatás</a:t>
          </a:r>
        </a:p>
      </dgm:t>
    </dgm:pt>
    <dgm:pt modelId="{374D9F65-D4F5-4D0C-96C8-DF6DEAB2E455}" type="parTrans" cxnId="{C249D88A-8C66-4366-B678-4DB7022E8399}">
      <dgm:prSet/>
      <dgm:spPr/>
      <dgm:t>
        <a:bodyPr/>
        <a:lstStyle/>
        <a:p>
          <a:endParaRPr lang="hu-HU"/>
        </a:p>
      </dgm:t>
    </dgm:pt>
    <dgm:pt modelId="{FF51D2AF-E738-4182-917E-79384BAB1699}" type="sibTrans" cxnId="{C249D88A-8C66-4366-B678-4DB7022E8399}">
      <dgm:prSet/>
      <dgm:spPr/>
      <dgm:t>
        <a:bodyPr/>
        <a:lstStyle/>
        <a:p>
          <a:endParaRPr lang="hu-HU"/>
        </a:p>
      </dgm:t>
    </dgm:pt>
    <dgm:pt modelId="{D6D484F9-8325-4AEF-A537-1828C908D2FD}">
      <dgm:prSet phldrT="[Szöveg]"/>
      <dgm:spPr/>
      <dgm:t>
        <a:bodyPr/>
        <a:lstStyle/>
        <a:p>
          <a:r>
            <a:rPr lang="hu-HU" dirty="0"/>
            <a:t>társadalmi befogadás </a:t>
          </a:r>
        </a:p>
      </dgm:t>
    </dgm:pt>
    <dgm:pt modelId="{1F0BF0AF-E53B-4643-9FF9-CC3F944E247F}" type="parTrans" cxnId="{0047F6BA-C0F6-45A3-BB79-B7F956EE65AC}">
      <dgm:prSet/>
      <dgm:spPr/>
      <dgm:t>
        <a:bodyPr/>
        <a:lstStyle/>
        <a:p>
          <a:endParaRPr lang="hu-HU"/>
        </a:p>
      </dgm:t>
    </dgm:pt>
    <dgm:pt modelId="{001368F7-4C4D-45D3-A41D-127C750AFA69}" type="sibTrans" cxnId="{0047F6BA-C0F6-45A3-BB79-B7F956EE65AC}">
      <dgm:prSet/>
      <dgm:spPr/>
      <dgm:t>
        <a:bodyPr/>
        <a:lstStyle/>
        <a:p>
          <a:endParaRPr lang="hu-HU"/>
        </a:p>
      </dgm:t>
    </dgm:pt>
    <dgm:pt modelId="{5C34F425-D28B-415E-93C3-406A8D3B7108}">
      <dgm:prSet phldrT="[Szöveg]"/>
      <dgm:spPr/>
      <dgm:t>
        <a:bodyPr/>
        <a:lstStyle/>
        <a:p>
          <a:r>
            <a:rPr lang="hu-HU" dirty="0"/>
            <a:t>szegénység felszámolása  </a:t>
          </a:r>
        </a:p>
      </dgm:t>
    </dgm:pt>
    <dgm:pt modelId="{BA98B27A-B870-4BF5-B7B3-E823716B9467}" type="parTrans" cxnId="{53A42C7E-AC70-477C-B3CA-D3ED86AAFC47}">
      <dgm:prSet/>
      <dgm:spPr/>
      <dgm:t>
        <a:bodyPr/>
        <a:lstStyle/>
        <a:p>
          <a:endParaRPr lang="hu-HU"/>
        </a:p>
      </dgm:t>
    </dgm:pt>
    <dgm:pt modelId="{D46728EA-A0E5-49FE-90D6-6CCE94AF1061}" type="sibTrans" cxnId="{53A42C7E-AC70-477C-B3CA-D3ED86AAFC47}">
      <dgm:prSet/>
      <dgm:spPr/>
      <dgm:t>
        <a:bodyPr/>
        <a:lstStyle/>
        <a:p>
          <a:endParaRPr lang="hu-HU"/>
        </a:p>
      </dgm:t>
    </dgm:pt>
    <dgm:pt modelId="{09566320-EB74-486B-8756-C053A6D30DD5}">
      <dgm:prSet/>
      <dgm:spPr/>
      <dgm:t>
        <a:bodyPr/>
        <a:lstStyle/>
        <a:p>
          <a:r>
            <a:rPr lang="hu-HU" dirty="0"/>
            <a:t>egészségügy</a:t>
          </a:r>
        </a:p>
      </dgm:t>
    </dgm:pt>
    <dgm:pt modelId="{995C629B-AC9E-4978-B985-AD38E9943713}" type="parTrans" cxnId="{A4B1BC28-A340-412B-85F2-DBB42F0D539B}">
      <dgm:prSet/>
      <dgm:spPr/>
      <dgm:t>
        <a:bodyPr/>
        <a:lstStyle/>
        <a:p>
          <a:endParaRPr lang="hu-HU"/>
        </a:p>
      </dgm:t>
    </dgm:pt>
    <dgm:pt modelId="{04494602-D84F-4C17-8477-32312350844C}" type="sibTrans" cxnId="{A4B1BC28-A340-412B-85F2-DBB42F0D539B}">
      <dgm:prSet/>
      <dgm:spPr/>
      <dgm:t>
        <a:bodyPr/>
        <a:lstStyle/>
        <a:p>
          <a:endParaRPr lang="hu-HU"/>
        </a:p>
      </dgm:t>
    </dgm:pt>
    <dgm:pt modelId="{84D845FF-E7CD-42BC-BFC7-F2F6362B8561}" type="pres">
      <dgm:prSet presAssocID="{4297E01A-AD08-4A21-9647-7332393DF2C1}" presName="diagram" presStyleCnt="0">
        <dgm:presLayoutVars>
          <dgm:dir/>
          <dgm:resizeHandles val="exact"/>
        </dgm:presLayoutVars>
      </dgm:prSet>
      <dgm:spPr/>
    </dgm:pt>
    <dgm:pt modelId="{546E7AD5-CA04-4245-99CD-36AB9AB53220}" type="pres">
      <dgm:prSet presAssocID="{FED8C319-E8EF-40A8-8E34-389A6D82467B}" presName="node" presStyleLbl="node1" presStyleIdx="0" presStyleCnt="6">
        <dgm:presLayoutVars>
          <dgm:bulletEnabled val="1"/>
        </dgm:presLayoutVars>
      </dgm:prSet>
      <dgm:spPr/>
    </dgm:pt>
    <dgm:pt modelId="{727FA80B-9590-497F-A41B-E518A3B8C4CA}" type="pres">
      <dgm:prSet presAssocID="{A8003957-5E60-4813-9AF0-EBF365E9559C}" presName="sibTrans" presStyleCnt="0"/>
      <dgm:spPr/>
    </dgm:pt>
    <dgm:pt modelId="{5B364EA6-3066-4635-80B7-8C489927992B}" type="pres">
      <dgm:prSet presAssocID="{4AF35CF4-577E-4499-A52D-56B4DA7B7CB7}" presName="node" presStyleLbl="node1" presStyleIdx="1" presStyleCnt="6">
        <dgm:presLayoutVars>
          <dgm:bulletEnabled val="1"/>
        </dgm:presLayoutVars>
      </dgm:prSet>
      <dgm:spPr/>
    </dgm:pt>
    <dgm:pt modelId="{FD592041-E7B3-4376-941A-DE04A0BA49C0}" type="pres">
      <dgm:prSet presAssocID="{23A42716-AFA6-43C8-A5C3-4E0DCA2A37DF}" presName="sibTrans" presStyleCnt="0"/>
      <dgm:spPr/>
    </dgm:pt>
    <dgm:pt modelId="{8A1D565E-6CD9-4059-92B5-032DE6096327}" type="pres">
      <dgm:prSet presAssocID="{3DEAE8FF-F5C7-46DD-8ADC-27BCC0666832}" presName="node" presStyleLbl="node1" presStyleIdx="2" presStyleCnt="6">
        <dgm:presLayoutVars>
          <dgm:bulletEnabled val="1"/>
        </dgm:presLayoutVars>
      </dgm:prSet>
      <dgm:spPr/>
    </dgm:pt>
    <dgm:pt modelId="{6E15916E-5E86-45C1-8A42-1969CEFCC1F3}" type="pres">
      <dgm:prSet presAssocID="{FF51D2AF-E738-4182-917E-79384BAB1699}" presName="sibTrans" presStyleCnt="0"/>
      <dgm:spPr/>
    </dgm:pt>
    <dgm:pt modelId="{7CF364CC-DB17-4DF6-B024-FA0C8520C2BA}" type="pres">
      <dgm:prSet presAssocID="{D6D484F9-8325-4AEF-A537-1828C908D2FD}" presName="node" presStyleLbl="node1" presStyleIdx="3" presStyleCnt="6">
        <dgm:presLayoutVars>
          <dgm:bulletEnabled val="1"/>
        </dgm:presLayoutVars>
      </dgm:prSet>
      <dgm:spPr/>
    </dgm:pt>
    <dgm:pt modelId="{F702014D-CF79-41E6-A21F-8B5BE2DBEE3D}" type="pres">
      <dgm:prSet presAssocID="{001368F7-4C4D-45D3-A41D-127C750AFA69}" presName="sibTrans" presStyleCnt="0"/>
      <dgm:spPr/>
    </dgm:pt>
    <dgm:pt modelId="{7BC8AC4D-2B10-4F79-B76B-1B9B21A31720}" type="pres">
      <dgm:prSet presAssocID="{5C34F425-D28B-415E-93C3-406A8D3B7108}" presName="node" presStyleLbl="node1" presStyleIdx="4" presStyleCnt="6">
        <dgm:presLayoutVars>
          <dgm:bulletEnabled val="1"/>
        </dgm:presLayoutVars>
      </dgm:prSet>
      <dgm:spPr/>
    </dgm:pt>
    <dgm:pt modelId="{2B0F100A-D9B8-463C-A7BE-A2F5E2DAC81B}" type="pres">
      <dgm:prSet presAssocID="{D46728EA-A0E5-49FE-90D6-6CCE94AF1061}" presName="sibTrans" presStyleCnt="0"/>
      <dgm:spPr/>
    </dgm:pt>
    <dgm:pt modelId="{697BDD1B-A462-44D3-A4A6-B324A50D12DB}" type="pres">
      <dgm:prSet presAssocID="{09566320-EB74-486B-8756-C053A6D30DD5}" presName="node" presStyleLbl="node1" presStyleIdx="5" presStyleCnt="6">
        <dgm:presLayoutVars>
          <dgm:bulletEnabled val="1"/>
        </dgm:presLayoutVars>
      </dgm:prSet>
      <dgm:spPr/>
    </dgm:pt>
  </dgm:ptLst>
  <dgm:cxnLst>
    <dgm:cxn modelId="{157D7E02-5935-4F82-85D5-63D1D975FC66}" srcId="{4297E01A-AD08-4A21-9647-7332393DF2C1}" destId="{4AF35CF4-577E-4499-A52D-56B4DA7B7CB7}" srcOrd="1" destOrd="0" parTransId="{FB441B1B-6D7D-4C92-AF88-98A92E883256}" sibTransId="{23A42716-AFA6-43C8-A5C3-4E0DCA2A37DF}"/>
    <dgm:cxn modelId="{A4B1BC28-A340-412B-85F2-DBB42F0D539B}" srcId="{4297E01A-AD08-4A21-9647-7332393DF2C1}" destId="{09566320-EB74-486B-8756-C053A6D30DD5}" srcOrd="5" destOrd="0" parTransId="{995C629B-AC9E-4978-B985-AD38E9943713}" sibTransId="{04494602-D84F-4C17-8477-32312350844C}"/>
    <dgm:cxn modelId="{628B565D-A2F5-46AF-8993-550935D18518}" type="presOf" srcId="{FED8C319-E8EF-40A8-8E34-389A6D82467B}" destId="{546E7AD5-CA04-4245-99CD-36AB9AB53220}" srcOrd="0" destOrd="0" presId="urn:microsoft.com/office/officeart/2005/8/layout/default"/>
    <dgm:cxn modelId="{55647B48-9878-4CFA-AE07-C7141AB986CF}" type="presOf" srcId="{09566320-EB74-486B-8756-C053A6D30DD5}" destId="{697BDD1B-A462-44D3-A4A6-B324A50D12DB}" srcOrd="0" destOrd="0" presId="urn:microsoft.com/office/officeart/2005/8/layout/default"/>
    <dgm:cxn modelId="{53A42C7E-AC70-477C-B3CA-D3ED86AAFC47}" srcId="{4297E01A-AD08-4A21-9647-7332393DF2C1}" destId="{5C34F425-D28B-415E-93C3-406A8D3B7108}" srcOrd="4" destOrd="0" parTransId="{BA98B27A-B870-4BF5-B7B3-E823716B9467}" sibTransId="{D46728EA-A0E5-49FE-90D6-6CCE94AF1061}"/>
    <dgm:cxn modelId="{273DA087-3797-4329-818F-374D00ED66A8}" type="presOf" srcId="{4297E01A-AD08-4A21-9647-7332393DF2C1}" destId="{84D845FF-E7CD-42BC-BFC7-F2F6362B8561}" srcOrd="0" destOrd="0" presId="urn:microsoft.com/office/officeart/2005/8/layout/default"/>
    <dgm:cxn modelId="{C249D88A-8C66-4366-B678-4DB7022E8399}" srcId="{4297E01A-AD08-4A21-9647-7332393DF2C1}" destId="{3DEAE8FF-F5C7-46DD-8ADC-27BCC0666832}" srcOrd="2" destOrd="0" parTransId="{374D9F65-D4F5-4D0C-96C8-DF6DEAB2E455}" sibTransId="{FF51D2AF-E738-4182-917E-79384BAB1699}"/>
    <dgm:cxn modelId="{6B2C4391-2D56-4CDC-A9E5-818BF72902FC}" type="presOf" srcId="{3DEAE8FF-F5C7-46DD-8ADC-27BCC0666832}" destId="{8A1D565E-6CD9-4059-92B5-032DE6096327}" srcOrd="0" destOrd="0" presId="urn:microsoft.com/office/officeart/2005/8/layout/default"/>
    <dgm:cxn modelId="{0047F6BA-C0F6-45A3-BB79-B7F956EE65AC}" srcId="{4297E01A-AD08-4A21-9647-7332393DF2C1}" destId="{D6D484F9-8325-4AEF-A537-1828C908D2FD}" srcOrd="3" destOrd="0" parTransId="{1F0BF0AF-E53B-4643-9FF9-CC3F944E247F}" sibTransId="{001368F7-4C4D-45D3-A41D-127C750AFA69}"/>
    <dgm:cxn modelId="{EE0E1FC3-09EE-44F2-8B22-065DE9A62ADC}" type="presOf" srcId="{5C34F425-D28B-415E-93C3-406A8D3B7108}" destId="{7BC8AC4D-2B10-4F79-B76B-1B9B21A31720}" srcOrd="0" destOrd="0" presId="urn:microsoft.com/office/officeart/2005/8/layout/default"/>
    <dgm:cxn modelId="{B9CF3BC3-17FD-44DF-A352-132863EA2129}" type="presOf" srcId="{4AF35CF4-577E-4499-A52D-56B4DA7B7CB7}" destId="{5B364EA6-3066-4635-80B7-8C489927992B}" srcOrd="0" destOrd="0" presId="urn:microsoft.com/office/officeart/2005/8/layout/default"/>
    <dgm:cxn modelId="{BFC235D4-9735-477C-96F4-C89BC42B8022}" srcId="{4297E01A-AD08-4A21-9647-7332393DF2C1}" destId="{FED8C319-E8EF-40A8-8E34-389A6D82467B}" srcOrd="0" destOrd="0" parTransId="{D89ECF8D-BEC9-4188-978A-5F35CBCDA779}" sibTransId="{A8003957-5E60-4813-9AF0-EBF365E9559C}"/>
    <dgm:cxn modelId="{DF37A5D6-29D9-4E95-8FA5-8E5CBB1929E8}" type="presOf" srcId="{D6D484F9-8325-4AEF-A537-1828C908D2FD}" destId="{7CF364CC-DB17-4DF6-B024-FA0C8520C2BA}" srcOrd="0" destOrd="0" presId="urn:microsoft.com/office/officeart/2005/8/layout/default"/>
    <dgm:cxn modelId="{6F910E09-0A4A-432C-92F1-7526B8D9712F}" type="presParOf" srcId="{84D845FF-E7CD-42BC-BFC7-F2F6362B8561}" destId="{546E7AD5-CA04-4245-99CD-36AB9AB53220}" srcOrd="0" destOrd="0" presId="urn:microsoft.com/office/officeart/2005/8/layout/default"/>
    <dgm:cxn modelId="{2CB062BE-59FD-4B66-83D4-AB022905EE7B}" type="presParOf" srcId="{84D845FF-E7CD-42BC-BFC7-F2F6362B8561}" destId="{727FA80B-9590-497F-A41B-E518A3B8C4CA}" srcOrd="1" destOrd="0" presId="urn:microsoft.com/office/officeart/2005/8/layout/default"/>
    <dgm:cxn modelId="{70631A8C-B946-4853-B879-1ABF4F373291}" type="presParOf" srcId="{84D845FF-E7CD-42BC-BFC7-F2F6362B8561}" destId="{5B364EA6-3066-4635-80B7-8C489927992B}" srcOrd="2" destOrd="0" presId="urn:microsoft.com/office/officeart/2005/8/layout/default"/>
    <dgm:cxn modelId="{35FA50EF-E7F6-4796-A74E-464B201F53F6}" type="presParOf" srcId="{84D845FF-E7CD-42BC-BFC7-F2F6362B8561}" destId="{FD592041-E7B3-4376-941A-DE04A0BA49C0}" srcOrd="3" destOrd="0" presId="urn:microsoft.com/office/officeart/2005/8/layout/default"/>
    <dgm:cxn modelId="{DC8A3264-A162-45CB-A3CC-4C02489E5B7E}" type="presParOf" srcId="{84D845FF-E7CD-42BC-BFC7-F2F6362B8561}" destId="{8A1D565E-6CD9-4059-92B5-032DE6096327}" srcOrd="4" destOrd="0" presId="urn:microsoft.com/office/officeart/2005/8/layout/default"/>
    <dgm:cxn modelId="{4DA7F8A2-3A32-405F-833F-A1A9672AFA3E}" type="presParOf" srcId="{84D845FF-E7CD-42BC-BFC7-F2F6362B8561}" destId="{6E15916E-5E86-45C1-8A42-1969CEFCC1F3}" srcOrd="5" destOrd="0" presId="urn:microsoft.com/office/officeart/2005/8/layout/default"/>
    <dgm:cxn modelId="{53D0F4CF-A9BF-4AB6-83A3-98710B4899E0}" type="presParOf" srcId="{84D845FF-E7CD-42BC-BFC7-F2F6362B8561}" destId="{7CF364CC-DB17-4DF6-B024-FA0C8520C2BA}" srcOrd="6" destOrd="0" presId="urn:microsoft.com/office/officeart/2005/8/layout/default"/>
    <dgm:cxn modelId="{27F8B5A7-FD3D-4AE4-B59B-6CC591A6E12C}" type="presParOf" srcId="{84D845FF-E7CD-42BC-BFC7-F2F6362B8561}" destId="{F702014D-CF79-41E6-A21F-8B5BE2DBEE3D}" srcOrd="7" destOrd="0" presId="urn:microsoft.com/office/officeart/2005/8/layout/default"/>
    <dgm:cxn modelId="{77614043-A1AC-4CB0-BE58-20319F3D9CCC}" type="presParOf" srcId="{84D845FF-E7CD-42BC-BFC7-F2F6362B8561}" destId="{7BC8AC4D-2B10-4F79-B76B-1B9B21A31720}" srcOrd="8" destOrd="0" presId="urn:microsoft.com/office/officeart/2005/8/layout/default"/>
    <dgm:cxn modelId="{46279EDA-0700-4220-8D38-EE547C3D403F}" type="presParOf" srcId="{84D845FF-E7CD-42BC-BFC7-F2F6362B8561}" destId="{2B0F100A-D9B8-463C-A7BE-A2F5E2DAC81B}" srcOrd="9" destOrd="0" presId="urn:microsoft.com/office/officeart/2005/8/layout/default"/>
    <dgm:cxn modelId="{82268B93-2F59-47E4-BB93-B215E3D89CB1}" type="presParOf" srcId="{84D845FF-E7CD-42BC-BFC7-F2F6362B8561}" destId="{697BDD1B-A462-44D3-A4A6-B324A50D12DB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382914F-67A6-430C-B0ED-A34EE57F5F98}" type="doc">
      <dgm:prSet loTypeId="urn:microsoft.com/office/officeart/2005/8/layout/vList3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DEFEF5DD-6E77-4A7B-B694-FFC1C9479E86}">
      <dgm:prSet phldrT="[Szöveg]"/>
      <dgm:spPr/>
      <dgm:t>
        <a:bodyPr/>
        <a:lstStyle/>
        <a:p>
          <a:r>
            <a:rPr lang="hu-HU" dirty="0"/>
            <a:t>Technológiai, termelékenységi és globalizációs  kihívások  az oktatási-képzési rendszer átalakítását igénylik</a:t>
          </a:r>
        </a:p>
      </dgm:t>
    </dgm:pt>
    <dgm:pt modelId="{F4CD51FF-3CE9-40F0-93C8-270BA970587F}" type="parTrans" cxnId="{061118CE-7C65-48FC-A535-2A22C115F9FB}">
      <dgm:prSet/>
      <dgm:spPr/>
      <dgm:t>
        <a:bodyPr/>
        <a:lstStyle/>
        <a:p>
          <a:endParaRPr lang="hu-HU"/>
        </a:p>
      </dgm:t>
    </dgm:pt>
    <dgm:pt modelId="{E243781A-58FE-4D0C-889F-1DDF0FEC3A14}" type="sibTrans" cxnId="{061118CE-7C65-48FC-A535-2A22C115F9FB}">
      <dgm:prSet/>
      <dgm:spPr/>
      <dgm:t>
        <a:bodyPr/>
        <a:lstStyle/>
        <a:p>
          <a:endParaRPr lang="hu-HU"/>
        </a:p>
      </dgm:t>
    </dgm:pt>
    <dgm:pt modelId="{1EAD10F2-3177-453C-A89A-E32EA0C8F271}">
      <dgm:prSet phldrT="[Szöveg]"/>
      <dgm:spPr/>
      <dgm:t>
        <a:bodyPr/>
        <a:lstStyle/>
        <a:p>
          <a:r>
            <a:rPr lang="hu-HU" dirty="0"/>
            <a:t>Tartós  munkanélküliség és fiatalok munkanélküli rátája magas </a:t>
          </a:r>
        </a:p>
      </dgm:t>
    </dgm:pt>
    <dgm:pt modelId="{37B4A896-B304-4DFC-A418-CFC0DB1E44BB}" type="parTrans" cxnId="{C42972C8-A5F3-4B9D-8042-109A17E71F8D}">
      <dgm:prSet/>
      <dgm:spPr/>
      <dgm:t>
        <a:bodyPr/>
        <a:lstStyle/>
        <a:p>
          <a:endParaRPr lang="hu-HU"/>
        </a:p>
      </dgm:t>
    </dgm:pt>
    <dgm:pt modelId="{85A73F3F-5115-4FD6-ACA0-67F29772C509}" type="sibTrans" cxnId="{C42972C8-A5F3-4B9D-8042-109A17E71F8D}">
      <dgm:prSet/>
      <dgm:spPr/>
      <dgm:t>
        <a:bodyPr/>
        <a:lstStyle/>
        <a:p>
          <a:endParaRPr lang="hu-HU"/>
        </a:p>
      </dgm:t>
    </dgm:pt>
    <dgm:pt modelId="{A99AADDB-DF99-4164-B23C-6FA444334E28}">
      <dgm:prSet phldrT="[Szöveg]"/>
      <dgm:spPr/>
      <dgm:t>
        <a:bodyPr/>
        <a:lstStyle/>
        <a:p>
          <a:r>
            <a:rPr lang="hu-HU" dirty="0"/>
            <a:t>Magas a szegénységnek, társadalmi kirekesztésnek kitett személyek aránya </a:t>
          </a:r>
        </a:p>
      </dgm:t>
    </dgm:pt>
    <dgm:pt modelId="{D1EB2CDA-1DD7-4344-A285-DEB19969F2DF}" type="parTrans" cxnId="{38FC0BB6-DF54-425D-88BB-6BB0C00C3B8C}">
      <dgm:prSet/>
      <dgm:spPr/>
      <dgm:t>
        <a:bodyPr/>
        <a:lstStyle/>
        <a:p>
          <a:endParaRPr lang="hu-HU"/>
        </a:p>
      </dgm:t>
    </dgm:pt>
    <dgm:pt modelId="{7D35AC93-AFA9-42F8-AF13-6EF6DF627B6D}" type="sibTrans" cxnId="{38FC0BB6-DF54-425D-88BB-6BB0C00C3B8C}">
      <dgm:prSet/>
      <dgm:spPr/>
      <dgm:t>
        <a:bodyPr/>
        <a:lstStyle/>
        <a:p>
          <a:endParaRPr lang="hu-HU"/>
        </a:p>
      </dgm:t>
    </dgm:pt>
    <dgm:pt modelId="{2B62FD71-2670-42F4-B153-F7C0458107E7}">
      <dgm:prSet/>
      <dgm:spPr/>
      <dgm:t>
        <a:bodyPr/>
        <a:lstStyle/>
        <a:p>
          <a:r>
            <a:rPr lang="hu-HU" dirty="0"/>
            <a:t>A társadalmat és munka világát érintő demográfiai trendek  (öregedő társadalom, migráció)  </a:t>
          </a:r>
        </a:p>
      </dgm:t>
    </dgm:pt>
    <dgm:pt modelId="{BA14E840-544E-4B72-8928-51FA30C9CB64}" type="parTrans" cxnId="{6FE974E4-1399-4CB4-BA4E-36AA0ED5D016}">
      <dgm:prSet/>
      <dgm:spPr/>
      <dgm:t>
        <a:bodyPr/>
        <a:lstStyle/>
        <a:p>
          <a:endParaRPr lang="hu-HU"/>
        </a:p>
      </dgm:t>
    </dgm:pt>
    <dgm:pt modelId="{BB937CC8-2B07-4FE2-800B-26C34774C6EE}" type="sibTrans" cxnId="{6FE974E4-1399-4CB4-BA4E-36AA0ED5D016}">
      <dgm:prSet/>
      <dgm:spPr/>
      <dgm:t>
        <a:bodyPr/>
        <a:lstStyle/>
        <a:p>
          <a:endParaRPr lang="hu-HU"/>
        </a:p>
      </dgm:t>
    </dgm:pt>
    <dgm:pt modelId="{0D8BBB08-EFCC-44B6-B29C-16B9D6A9D3FD}" type="pres">
      <dgm:prSet presAssocID="{A382914F-67A6-430C-B0ED-A34EE57F5F98}" presName="linearFlow" presStyleCnt="0">
        <dgm:presLayoutVars>
          <dgm:dir/>
          <dgm:resizeHandles val="exact"/>
        </dgm:presLayoutVars>
      </dgm:prSet>
      <dgm:spPr/>
    </dgm:pt>
    <dgm:pt modelId="{390BE4B2-B5CC-402C-92D0-745718851FDE}" type="pres">
      <dgm:prSet presAssocID="{DEFEF5DD-6E77-4A7B-B694-FFC1C9479E86}" presName="composite" presStyleCnt="0"/>
      <dgm:spPr/>
    </dgm:pt>
    <dgm:pt modelId="{EFD68878-283F-4CA9-A9AA-E8FB4D13A812}" type="pres">
      <dgm:prSet presAssocID="{DEFEF5DD-6E77-4A7B-B694-FFC1C9479E86}" presName="imgShp" presStyleLbl="fgImgPlace1" presStyleIdx="0" presStyleCnt="4"/>
      <dgm:spPr/>
    </dgm:pt>
    <dgm:pt modelId="{22269CA1-2528-40B6-BBC8-A68249E0549C}" type="pres">
      <dgm:prSet presAssocID="{DEFEF5DD-6E77-4A7B-B694-FFC1C9479E86}" presName="txShp" presStyleLbl="node1" presStyleIdx="0" presStyleCnt="4">
        <dgm:presLayoutVars>
          <dgm:bulletEnabled val="1"/>
        </dgm:presLayoutVars>
      </dgm:prSet>
      <dgm:spPr/>
    </dgm:pt>
    <dgm:pt modelId="{2754FE3F-BDFA-4563-9BAE-0AF2CCCDA466}" type="pres">
      <dgm:prSet presAssocID="{E243781A-58FE-4D0C-889F-1DDF0FEC3A14}" presName="spacing" presStyleCnt="0"/>
      <dgm:spPr/>
    </dgm:pt>
    <dgm:pt modelId="{F255531E-04D9-4B29-A8AF-52AA22F2560B}" type="pres">
      <dgm:prSet presAssocID="{1EAD10F2-3177-453C-A89A-E32EA0C8F271}" presName="composite" presStyleCnt="0"/>
      <dgm:spPr/>
    </dgm:pt>
    <dgm:pt modelId="{F2B2C183-D8E1-4A11-A2E8-35AEC487D931}" type="pres">
      <dgm:prSet presAssocID="{1EAD10F2-3177-453C-A89A-E32EA0C8F271}" presName="imgShp" presStyleLbl="fgImgPlace1" presStyleIdx="1" presStyleCnt="4"/>
      <dgm:spPr/>
    </dgm:pt>
    <dgm:pt modelId="{A6C4EDCB-8A7C-4F56-AF5E-D438D8F347C4}" type="pres">
      <dgm:prSet presAssocID="{1EAD10F2-3177-453C-A89A-E32EA0C8F271}" presName="txShp" presStyleLbl="node1" presStyleIdx="1" presStyleCnt="4">
        <dgm:presLayoutVars>
          <dgm:bulletEnabled val="1"/>
        </dgm:presLayoutVars>
      </dgm:prSet>
      <dgm:spPr/>
    </dgm:pt>
    <dgm:pt modelId="{92865EE9-0B0F-43B9-8EEA-E3AC60D9FBEE}" type="pres">
      <dgm:prSet presAssocID="{85A73F3F-5115-4FD6-ACA0-67F29772C509}" presName="spacing" presStyleCnt="0"/>
      <dgm:spPr/>
    </dgm:pt>
    <dgm:pt modelId="{4BAD99A2-5841-46B3-B60F-70050F23D4BE}" type="pres">
      <dgm:prSet presAssocID="{A99AADDB-DF99-4164-B23C-6FA444334E28}" presName="composite" presStyleCnt="0"/>
      <dgm:spPr/>
    </dgm:pt>
    <dgm:pt modelId="{E2430F0E-4A5E-49C7-A48B-C0EB3CA447F2}" type="pres">
      <dgm:prSet presAssocID="{A99AADDB-DF99-4164-B23C-6FA444334E28}" presName="imgShp" presStyleLbl="fgImgPlace1" presStyleIdx="2" presStyleCnt="4"/>
      <dgm:spPr/>
    </dgm:pt>
    <dgm:pt modelId="{21FD64A3-DD60-484F-AB47-87934E53DF77}" type="pres">
      <dgm:prSet presAssocID="{A99AADDB-DF99-4164-B23C-6FA444334E28}" presName="txShp" presStyleLbl="node1" presStyleIdx="2" presStyleCnt="4">
        <dgm:presLayoutVars>
          <dgm:bulletEnabled val="1"/>
        </dgm:presLayoutVars>
      </dgm:prSet>
      <dgm:spPr/>
    </dgm:pt>
    <dgm:pt modelId="{098D29F8-8464-46D5-BFE8-8302F4B6A3D2}" type="pres">
      <dgm:prSet presAssocID="{7D35AC93-AFA9-42F8-AF13-6EF6DF627B6D}" presName="spacing" presStyleCnt="0"/>
      <dgm:spPr/>
    </dgm:pt>
    <dgm:pt modelId="{B5070A5E-18BB-47EA-AE57-694A7ECDA4C1}" type="pres">
      <dgm:prSet presAssocID="{2B62FD71-2670-42F4-B153-F7C0458107E7}" presName="composite" presStyleCnt="0"/>
      <dgm:spPr/>
    </dgm:pt>
    <dgm:pt modelId="{B374D103-11E3-4DDB-BE33-09C6CF3FA2D4}" type="pres">
      <dgm:prSet presAssocID="{2B62FD71-2670-42F4-B153-F7C0458107E7}" presName="imgShp" presStyleLbl="fgImgPlace1" presStyleIdx="3" presStyleCnt="4"/>
      <dgm:spPr/>
    </dgm:pt>
    <dgm:pt modelId="{850284D8-CBF0-41D5-B504-54BE16487D4E}" type="pres">
      <dgm:prSet presAssocID="{2B62FD71-2670-42F4-B153-F7C0458107E7}" presName="txShp" presStyleLbl="node1" presStyleIdx="3" presStyleCnt="4">
        <dgm:presLayoutVars>
          <dgm:bulletEnabled val="1"/>
        </dgm:presLayoutVars>
      </dgm:prSet>
      <dgm:spPr/>
    </dgm:pt>
  </dgm:ptLst>
  <dgm:cxnLst>
    <dgm:cxn modelId="{33099D27-215D-4205-A19E-01876FCC5F39}" type="presOf" srcId="{DEFEF5DD-6E77-4A7B-B694-FFC1C9479E86}" destId="{22269CA1-2528-40B6-BBC8-A68249E0549C}" srcOrd="0" destOrd="0" presId="urn:microsoft.com/office/officeart/2005/8/layout/vList3"/>
    <dgm:cxn modelId="{38B28261-ABF2-4A0C-B42B-5A74EE7AA494}" type="presOf" srcId="{A99AADDB-DF99-4164-B23C-6FA444334E28}" destId="{21FD64A3-DD60-484F-AB47-87934E53DF77}" srcOrd="0" destOrd="0" presId="urn:microsoft.com/office/officeart/2005/8/layout/vList3"/>
    <dgm:cxn modelId="{904F3457-2463-4B7A-89FC-361765517710}" type="presOf" srcId="{A382914F-67A6-430C-B0ED-A34EE57F5F98}" destId="{0D8BBB08-EFCC-44B6-B29C-16B9D6A9D3FD}" srcOrd="0" destOrd="0" presId="urn:microsoft.com/office/officeart/2005/8/layout/vList3"/>
    <dgm:cxn modelId="{8A414A7E-8165-4B00-93EA-572F6E6E826A}" type="presOf" srcId="{1EAD10F2-3177-453C-A89A-E32EA0C8F271}" destId="{A6C4EDCB-8A7C-4F56-AF5E-D438D8F347C4}" srcOrd="0" destOrd="0" presId="urn:microsoft.com/office/officeart/2005/8/layout/vList3"/>
    <dgm:cxn modelId="{38FC0BB6-DF54-425D-88BB-6BB0C00C3B8C}" srcId="{A382914F-67A6-430C-B0ED-A34EE57F5F98}" destId="{A99AADDB-DF99-4164-B23C-6FA444334E28}" srcOrd="2" destOrd="0" parTransId="{D1EB2CDA-1DD7-4344-A285-DEB19969F2DF}" sibTransId="{7D35AC93-AFA9-42F8-AF13-6EF6DF627B6D}"/>
    <dgm:cxn modelId="{F2A650BE-8740-4A4A-8140-67361A72D3B7}" type="presOf" srcId="{2B62FD71-2670-42F4-B153-F7C0458107E7}" destId="{850284D8-CBF0-41D5-B504-54BE16487D4E}" srcOrd="0" destOrd="0" presId="urn:microsoft.com/office/officeart/2005/8/layout/vList3"/>
    <dgm:cxn modelId="{C42972C8-A5F3-4B9D-8042-109A17E71F8D}" srcId="{A382914F-67A6-430C-B0ED-A34EE57F5F98}" destId="{1EAD10F2-3177-453C-A89A-E32EA0C8F271}" srcOrd="1" destOrd="0" parTransId="{37B4A896-B304-4DFC-A418-CFC0DB1E44BB}" sibTransId="{85A73F3F-5115-4FD6-ACA0-67F29772C509}"/>
    <dgm:cxn modelId="{061118CE-7C65-48FC-A535-2A22C115F9FB}" srcId="{A382914F-67A6-430C-B0ED-A34EE57F5F98}" destId="{DEFEF5DD-6E77-4A7B-B694-FFC1C9479E86}" srcOrd="0" destOrd="0" parTransId="{F4CD51FF-3CE9-40F0-93C8-270BA970587F}" sibTransId="{E243781A-58FE-4D0C-889F-1DDF0FEC3A14}"/>
    <dgm:cxn modelId="{6FE974E4-1399-4CB4-BA4E-36AA0ED5D016}" srcId="{A382914F-67A6-430C-B0ED-A34EE57F5F98}" destId="{2B62FD71-2670-42F4-B153-F7C0458107E7}" srcOrd="3" destOrd="0" parTransId="{BA14E840-544E-4B72-8928-51FA30C9CB64}" sibTransId="{BB937CC8-2B07-4FE2-800B-26C34774C6EE}"/>
    <dgm:cxn modelId="{C7E4D390-88B0-43D2-9F4A-A6DA19A24A34}" type="presParOf" srcId="{0D8BBB08-EFCC-44B6-B29C-16B9D6A9D3FD}" destId="{390BE4B2-B5CC-402C-92D0-745718851FDE}" srcOrd="0" destOrd="0" presId="urn:microsoft.com/office/officeart/2005/8/layout/vList3"/>
    <dgm:cxn modelId="{1C76E0BD-FA99-4F31-92FB-CCC933BE1039}" type="presParOf" srcId="{390BE4B2-B5CC-402C-92D0-745718851FDE}" destId="{EFD68878-283F-4CA9-A9AA-E8FB4D13A812}" srcOrd="0" destOrd="0" presId="urn:microsoft.com/office/officeart/2005/8/layout/vList3"/>
    <dgm:cxn modelId="{7D9C2DC0-6C33-458F-B28A-5C08FE74EF30}" type="presParOf" srcId="{390BE4B2-B5CC-402C-92D0-745718851FDE}" destId="{22269CA1-2528-40B6-BBC8-A68249E0549C}" srcOrd="1" destOrd="0" presId="urn:microsoft.com/office/officeart/2005/8/layout/vList3"/>
    <dgm:cxn modelId="{B998AA4E-1D7A-46AF-9D8D-57440CEFF47B}" type="presParOf" srcId="{0D8BBB08-EFCC-44B6-B29C-16B9D6A9D3FD}" destId="{2754FE3F-BDFA-4563-9BAE-0AF2CCCDA466}" srcOrd="1" destOrd="0" presId="urn:microsoft.com/office/officeart/2005/8/layout/vList3"/>
    <dgm:cxn modelId="{F43738F8-78D1-4A1B-81E8-02668B7A3354}" type="presParOf" srcId="{0D8BBB08-EFCC-44B6-B29C-16B9D6A9D3FD}" destId="{F255531E-04D9-4B29-A8AF-52AA22F2560B}" srcOrd="2" destOrd="0" presId="urn:microsoft.com/office/officeart/2005/8/layout/vList3"/>
    <dgm:cxn modelId="{0833D256-CB99-4FEA-BD7E-66EE47A84F0E}" type="presParOf" srcId="{F255531E-04D9-4B29-A8AF-52AA22F2560B}" destId="{F2B2C183-D8E1-4A11-A2E8-35AEC487D931}" srcOrd="0" destOrd="0" presId="urn:microsoft.com/office/officeart/2005/8/layout/vList3"/>
    <dgm:cxn modelId="{A246DCA8-E61A-4B01-9E2E-2D01B5C8324C}" type="presParOf" srcId="{F255531E-04D9-4B29-A8AF-52AA22F2560B}" destId="{A6C4EDCB-8A7C-4F56-AF5E-D438D8F347C4}" srcOrd="1" destOrd="0" presId="urn:microsoft.com/office/officeart/2005/8/layout/vList3"/>
    <dgm:cxn modelId="{D819664C-6926-4461-8BFD-9B1225C033FD}" type="presParOf" srcId="{0D8BBB08-EFCC-44B6-B29C-16B9D6A9D3FD}" destId="{92865EE9-0B0F-43B9-8EEA-E3AC60D9FBEE}" srcOrd="3" destOrd="0" presId="urn:microsoft.com/office/officeart/2005/8/layout/vList3"/>
    <dgm:cxn modelId="{12D17881-5A39-421B-8036-51A64091D6B5}" type="presParOf" srcId="{0D8BBB08-EFCC-44B6-B29C-16B9D6A9D3FD}" destId="{4BAD99A2-5841-46B3-B60F-70050F23D4BE}" srcOrd="4" destOrd="0" presId="urn:microsoft.com/office/officeart/2005/8/layout/vList3"/>
    <dgm:cxn modelId="{50E260D4-2C0D-46A9-91FC-ADF4A0E6BDE2}" type="presParOf" srcId="{4BAD99A2-5841-46B3-B60F-70050F23D4BE}" destId="{E2430F0E-4A5E-49C7-A48B-C0EB3CA447F2}" srcOrd="0" destOrd="0" presId="urn:microsoft.com/office/officeart/2005/8/layout/vList3"/>
    <dgm:cxn modelId="{64B8D2EB-F1F5-42A8-BB06-1A86325947FB}" type="presParOf" srcId="{4BAD99A2-5841-46B3-B60F-70050F23D4BE}" destId="{21FD64A3-DD60-484F-AB47-87934E53DF77}" srcOrd="1" destOrd="0" presId="urn:microsoft.com/office/officeart/2005/8/layout/vList3"/>
    <dgm:cxn modelId="{E271957B-CECA-4BD9-9E36-723F25312E4D}" type="presParOf" srcId="{0D8BBB08-EFCC-44B6-B29C-16B9D6A9D3FD}" destId="{098D29F8-8464-46D5-BFE8-8302F4B6A3D2}" srcOrd="5" destOrd="0" presId="urn:microsoft.com/office/officeart/2005/8/layout/vList3"/>
    <dgm:cxn modelId="{A11ACD2F-D66A-4761-9C9E-E5381714C508}" type="presParOf" srcId="{0D8BBB08-EFCC-44B6-B29C-16B9D6A9D3FD}" destId="{B5070A5E-18BB-47EA-AE57-694A7ECDA4C1}" srcOrd="6" destOrd="0" presId="urn:microsoft.com/office/officeart/2005/8/layout/vList3"/>
    <dgm:cxn modelId="{D04FECAF-A205-4D66-A355-9C01C1314491}" type="presParOf" srcId="{B5070A5E-18BB-47EA-AE57-694A7ECDA4C1}" destId="{B374D103-11E3-4DDB-BE33-09C6CF3FA2D4}" srcOrd="0" destOrd="0" presId="urn:microsoft.com/office/officeart/2005/8/layout/vList3"/>
    <dgm:cxn modelId="{7633F6D9-475D-4CD2-888C-6FFCD3BB3347}" type="presParOf" srcId="{B5070A5E-18BB-47EA-AE57-694A7ECDA4C1}" destId="{850284D8-CBF0-41D5-B504-54BE16487D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1F7B10E-33CE-4722-90A8-B117B124A790}" type="doc">
      <dgm:prSet loTypeId="urn:microsoft.com/office/officeart/2005/8/layout/cycle6" loCatId="cycle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hu-HU"/>
        </a:p>
      </dgm:t>
    </dgm:pt>
    <dgm:pt modelId="{95911B9D-7FA9-405E-A579-779BA482ACCA}">
      <dgm:prSet phldrT="[Szöveg]"/>
      <dgm:spPr/>
      <dgm:t>
        <a:bodyPr/>
        <a:lstStyle/>
        <a:p>
          <a:r>
            <a:rPr lang="hu-HU" dirty="0"/>
            <a:t>Uniós szabályozás</a:t>
          </a:r>
        </a:p>
      </dgm:t>
    </dgm:pt>
    <dgm:pt modelId="{0775C2E4-50A3-4946-9E06-793830A48003}" type="parTrans" cxnId="{0D557897-509F-49E3-ACA0-7A398B8F0C2B}">
      <dgm:prSet/>
      <dgm:spPr/>
      <dgm:t>
        <a:bodyPr/>
        <a:lstStyle/>
        <a:p>
          <a:endParaRPr lang="hu-HU"/>
        </a:p>
      </dgm:t>
    </dgm:pt>
    <dgm:pt modelId="{44C59F59-600A-4583-941A-0E654CD1E3E4}" type="sibTrans" cxnId="{0D557897-509F-49E3-ACA0-7A398B8F0C2B}">
      <dgm:prSet/>
      <dgm:spPr/>
      <dgm:t>
        <a:bodyPr/>
        <a:lstStyle/>
        <a:p>
          <a:endParaRPr lang="hu-HU"/>
        </a:p>
      </dgm:t>
    </dgm:pt>
    <dgm:pt modelId="{B0CCFF77-D2DF-462B-B5B9-D6B307F1AD6C}">
      <dgm:prSet phldrT="[Szöveg]"/>
      <dgm:spPr/>
      <dgm:t>
        <a:bodyPr/>
        <a:lstStyle/>
        <a:p>
          <a:r>
            <a:rPr lang="hu-HU" dirty="0"/>
            <a:t>Finanszírozás </a:t>
          </a:r>
        </a:p>
      </dgm:t>
    </dgm:pt>
    <dgm:pt modelId="{9D9472FB-1C70-471D-A45A-3C8F308D99AF}" type="parTrans" cxnId="{0CF198B9-1DC8-4463-BA4C-2D48A08785C3}">
      <dgm:prSet/>
      <dgm:spPr/>
      <dgm:t>
        <a:bodyPr/>
        <a:lstStyle/>
        <a:p>
          <a:endParaRPr lang="hu-HU"/>
        </a:p>
      </dgm:t>
    </dgm:pt>
    <dgm:pt modelId="{1D707F37-39FB-4508-A962-A94256007551}" type="sibTrans" cxnId="{0CF198B9-1DC8-4463-BA4C-2D48A08785C3}">
      <dgm:prSet/>
      <dgm:spPr/>
      <dgm:t>
        <a:bodyPr/>
        <a:lstStyle/>
        <a:p>
          <a:endParaRPr lang="hu-HU"/>
        </a:p>
      </dgm:t>
    </dgm:pt>
    <dgm:pt modelId="{D4EEED09-5EA0-486A-A8E4-42A7E07D2FF1}">
      <dgm:prSet phldrT="[Szöveg]"/>
      <dgm:spPr/>
      <dgm:t>
        <a:bodyPr/>
        <a:lstStyle/>
        <a:p>
          <a:r>
            <a:rPr lang="hu-HU" dirty="0"/>
            <a:t>Európai szemeszter</a:t>
          </a:r>
        </a:p>
      </dgm:t>
    </dgm:pt>
    <dgm:pt modelId="{3F147C76-F0C6-4228-80FF-BED1171CEC94}" type="parTrans" cxnId="{C5598925-14E1-4C1D-94DE-BB6F05054321}">
      <dgm:prSet/>
      <dgm:spPr/>
      <dgm:t>
        <a:bodyPr/>
        <a:lstStyle/>
        <a:p>
          <a:endParaRPr lang="hu-HU"/>
        </a:p>
      </dgm:t>
    </dgm:pt>
    <dgm:pt modelId="{349D351C-0716-4074-96DE-2448174661A8}" type="sibTrans" cxnId="{C5598925-14E1-4C1D-94DE-BB6F05054321}">
      <dgm:prSet/>
      <dgm:spPr/>
      <dgm:t>
        <a:bodyPr/>
        <a:lstStyle/>
        <a:p>
          <a:endParaRPr lang="hu-HU"/>
        </a:p>
      </dgm:t>
    </dgm:pt>
    <dgm:pt modelId="{49E6348B-0AE7-4030-B89D-61D2AC7C24A6}">
      <dgm:prSet phldrT="[Szöveg]"/>
      <dgm:spPr/>
      <dgm:t>
        <a:bodyPr/>
        <a:lstStyle/>
        <a:p>
          <a:r>
            <a:rPr lang="hu-HU" dirty="0"/>
            <a:t>Szociális dialógus </a:t>
          </a:r>
        </a:p>
      </dgm:t>
    </dgm:pt>
    <dgm:pt modelId="{68688A2C-96FB-4301-81CF-94BE2A64BD20}" type="parTrans" cxnId="{9AF46916-6CE0-4F89-BD42-8334624D8350}">
      <dgm:prSet/>
      <dgm:spPr/>
      <dgm:t>
        <a:bodyPr/>
        <a:lstStyle/>
        <a:p>
          <a:endParaRPr lang="hu-HU"/>
        </a:p>
      </dgm:t>
    </dgm:pt>
    <dgm:pt modelId="{E2C1959D-9ED8-4418-9598-8A143E4715C8}" type="sibTrans" cxnId="{9AF46916-6CE0-4F89-BD42-8334624D8350}">
      <dgm:prSet/>
      <dgm:spPr/>
      <dgm:t>
        <a:bodyPr/>
        <a:lstStyle/>
        <a:p>
          <a:endParaRPr lang="hu-HU"/>
        </a:p>
      </dgm:t>
    </dgm:pt>
    <dgm:pt modelId="{26EDA297-8EC7-43C4-B6A6-54F4ED253DE7}">
      <dgm:prSet phldrT="[Szöveg]"/>
      <dgm:spPr/>
      <dgm:t>
        <a:bodyPr/>
        <a:lstStyle/>
        <a:p>
          <a:r>
            <a:rPr lang="hu-HU" dirty="0"/>
            <a:t>Civil társadalom </a:t>
          </a:r>
        </a:p>
      </dgm:t>
    </dgm:pt>
    <dgm:pt modelId="{D44CB28C-55AF-4B28-9C7D-09501C7356D0}" type="parTrans" cxnId="{66CFA9C9-26C9-4CB9-A620-D90E59B6B534}">
      <dgm:prSet/>
      <dgm:spPr/>
      <dgm:t>
        <a:bodyPr/>
        <a:lstStyle/>
        <a:p>
          <a:endParaRPr lang="hu-HU"/>
        </a:p>
      </dgm:t>
    </dgm:pt>
    <dgm:pt modelId="{F516E3B4-8AF3-42CC-A741-3C50A2F29DD8}" type="sibTrans" cxnId="{66CFA9C9-26C9-4CB9-A620-D90E59B6B534}">
      <dgm:prSet/>
      <dgm:spPr/>
      <dgm:t>
        <a:bodyPr/>
        <a:lstStyle/>
        <a:p>
          <a:endParaRPr lang="hu-HU"/>
        </a:p>
      </dgm:t>
    </dgm:pt>
    <dgm:pt modelId="{D336BF16-7323-4013-A29A-C3EB625A1630}" type="pres">
      <dgm:prSet presAssocID="{11F7B10E-33CE-4722-90A8-B117B124A790}" presName="cycle" presStyleCnt="0">
        <dgm:presLayoutVars>
          <dgm:dir/>
          <dgm:resizeHandles val="exact"/>
        </dgm:presLayoutVars>
      </dgm:prSet>
      <dgm:spPr/>
    </dgm:pt>
    <dgm:pt modelId="{0F9B2191-228E-4FC6-ABCB-D63A262E2C3A}" type="pres">
      <dgm:prSet presAssocID="{95911B9D-7FA9-405E-A579-779BA482ACCA}" presName="node" presStyleLbl="node1" presStyleIdx="0" presStyleCnt="5">
        <dgm:presLayoutVars>
          <dgm:bulletEnabled val="1"/>
        </dgm:presLayoutVars>
      </dgm:prSet>
      <dgm:spPr/>
    </dgm:pt>
    <dgm:pt modelId="{558A07F5-04DE-4A08-87D7-5C1544521210}" type="pres">
      <dgm:prSet presAssocID="{95911B9D-7FA9-405E-A579-779BA482ACCA}" presName="spNode" presStyleCnt="0"/>
      <dgm:spPr/>
    </dgm:pt>
    <dgm:pt modelId="{C3E39DE9-5361-490D-99DB-5BF0D5E927C6}" type="pres">
      <dgm:prSet presAssocID="{44C59F59-600A-4583-941A-0E654CD1E3E4}" presName="sibTrans" presStyleLbl="sibTrans1D1" presStyleIdx="0" presStyleCnt="5"/>
      <dgm:spPr/>
    </dgm:pt>
    <dgm:pt modelId="{8BAA915C-009A-43DA-AB92-ED25E93D6A21}" type="pres">
      <dgm:prSet presAssocID="{B0CCFF77-D2DF-462B-B5B9-D6B307F1AD6C}" presName="node" presStyleLbl="node1" presStyleIdx="1" presStyleCnt="5">
        <dgm:presLayoutVars>
          <dgm:bulletEnabled val="1"/>
        </dgm:presLayoutVars>
      </dgm:prSet>
      <dgm:spPr/>
    </dgm:pt>
    <dgm:pt modelId="{388B7532-9D69-4E0F-864A-1730D588219D}" type="pres">
      <dgm:prSet presAssocID="{B0CCFF77-D2DF-462B-B5B9-D6B307F1AD6C}" presName="spNode" presStyleCnt="0"/>
      <dgm:spPr/>
    </dgm:pt>
    <dgm:pt modelId="{6B6D6D00-EA8B-494B-A500-DC4CF9BA3DE3}" type="pres">
      <dgm:prSet presAssocID="{1D707F37-39FB-4508-A962-A94256007551}" presName="sibTrans" presStyleLbl="sibTrans1D1" presStyleIdx="1" presStyleCnt="5"/>
      <dgm:spPr/>
    </dgm:pt>
    <dgm:pt modelId="{21080495-C482-4CBF-BBD5-20D704E9646D}" type="pres">
      <dgm:prSet presAssocID="{D4EEED09-5EA0-486A-A8E4-42A7E07D2FF1}" presName="node" presStyleLbl="node1" presStyleIdx="2" presStyleCnt="5">
        <dgm:presLayoutVars>
          <dgm:bulletEnabled val="1"/>
        </dgm:presLayoutVars>
      </dgm:prSet>
      <dgm:spPr/>
    </dgm:pt>
    <dgm:pt modelId="{8EB03641-BC85-439F-AAB8-705C2A8260B6}" type="pres">
      <dgm:prSet presAssocID="{D4EEED09-5EA0-486A-A8E4-42A7E07D2FF1}" presName="spNode" presStyleCnt="0"/>
      <dgm:spPr/>
    </dgm:pt>
    <dgm:pt modelId="{130B1524-F304-4193-A23C-1D6916F6EF49}" type="pres">
      <dgm:prSet presAssocID="{349D351C-0716-4074-96DE-2448174661A8}" presName="sibTrans" presStyleLbl="sibTrans1D1" presStyleIdx="2" presStyleCnt="5"/>
      <dgm:spPr/>
    </dgm:pt>
    <dgm:pt modelId="{B361B4A6-8608-4104-9692-23E76756343E}" type="pres">
      <dgm:prSet presAssocID="{49E6348B-0AE7-4030-B89D-61D2AC7C24A6}" presName="node" presStyleLbl="node1" presStyleIdx="3" presStyleCnt="5">
        <dgm:presLayoutVars>
          <dgm:bulletEnabled val="1"/>
        </dgm:presLayoutVars>
      </dgm:prSet>
      <dgm:spPr/>
    </dgm:pt>
    <dgm:pt modelId="{C4746B4E-81BE-4B08-A91F-85DBE8DB1109}" type="pres">
      <dgm:prSet presAssocID="{49E6348B-0AE7-4030-B89D-61D2AC7C24A6}" presName="spNode" presStyleCnt="0"/>
      <dgm:spPr/>
    </dgm:pt>
    <dgm:pt modelId="{8AC04EC4-6707-4644-A8C2-512096284408}" type="pres">
      <dgm:prSet presAssocID="{E2C1959D-9ED8-4418-9598-8A143E4715C8}" presName="sibTrans" presStyleLbl="sibTrans1D1" presStyleIdx="3" presStyleCnt="5"/>
      <dgm:spPr/>
    </dgm:pt>
    <dgm:pt modelId="{78300863-853D-402D-BD53-767201FA94EE}" type="pres">
      <dgm:prSet presAssocID="{26EDA297-8EC7-43C4-B6A6-54F4ED253DE7}" presName="node" presStyleLbl="node1" presStyleIdx="4" presStyleCnt="5">
        <dgm:presLayoutVars>
          <dgm:bulletEnabled val="1"/>
        </dgm:presLayoutVars>
      </dgm:prSet>
      <dgm:spPr/>
    </dgm:pt>
    <dgm:pt modelId="{DCBF5CC8-2F48-47EF-8673-BE90DC97D38C}" type="pres">
      <dgm:prSet presAssocID="{26EDA297-8EC7-43C4-B6A6-54F4ED253DE7}" presName="spNode" presStyleCnt="0"/>
      <dgm:spPr/>
    </dgm:pt>
    <dgm:pt modelId="{2CA81CB2-B362-4BB3-BB12-F8A63C21A5A0}" type="pres">
      <dgm:prSet presAssocID="{F516E3B4-8AF3-42CC-A741-3C50A2F29DD8}" presName="sibTrans" presStyleLbl="sibTrans1D1" presStyleIdx="4" presStyleCnt="5"/>
      <dgm:spPr/>
    </dgm:pt>
  </dgm:ptLst>
  <dgm:cxnLst>
    <dgm:cxn modelId="{5F130304-F23F-4650-B2F7-E82E04BF6054}" type="presOf" srcId="{1D707F37-39FB-4508-A962-A94256007551}" destId="{6B6D6D00-EA8B-494B-A500-DC4CF9BA3DE3}" srcOrd="0" destOrd="0" presId="urn:microsoft.com/office/officeart/2005/8/layout/cycle6"/>
    <dgm:cxn modelId="{9AF46916-6CE0-4F89-BD42-8334624D8350}" srcId="{11F7B10E-33CE-4722-90A8-B117B124A790}" destId="{49E6348B-0AE7-4030-B89D-61D2AC7C24A6}" srcOrd="3" destOrd="0" parTransId="{68688A2C-96FB-4301-81CF-94BE2A64BD20}" sibTransId="{E2C1959D-9ED8-4418-9598-8A143E4715C8}"/>
    <dgm:cxn modelId="{C5598925-14E1-4C1D-94DE-BB6F05054321}" srcId="{11F7B10E-33CE-4722-90A8-B117B124A790}" destId="{D4EEED09-5EA0-486A-A8E4-42A7E07D2FF1}" srcOrd="2" destOrd="0" parTransId="{3F147C76-F0C6-4228-80FF-BED1171CEC94}" sibTransId="{349D351C-0716-4074-96DE-2448174661A8}"/>
    <dgm:cxn modelId="{BF32A05E-D864-4B66-A804-88ED527A60E0}" type="presOf" srcId="{26EDA297-8EC7-43C4-B6A6-54F4ED253DE7}" destId="{78300863-853D-402D-BD53-767201FA94EE}" srcOrd="0" destOrd="0" presId="urn:microsoft.com/office/officeart/2005/8/layout/cycle6"/>
    <dgm:cxn modelId="{35749962-6AC9-4D5E-A586-FC236331B81D}" type="presOf" srcId="{E2C1959D-9ED8-4418-9598-8A143E4715C8}" destId="{8AC04EC4-6707-4644-A8C2-512096284408}" srcOrd="0" destOrd="0" presId="urn:microsoft.com/office/officeart/2005/8/layout/cycle6"/>
    <dgm:cxn modelId="{96917C68-4DCB-4997-9E6E-D58B615C0F45}" type="presOf" srcId="{44C59F59-600A-4583-941A-0E654CD1E3E4}" destId="{C3E39DE9-5361-490D-99DB-5BF0D5E927C6}" srcOrd="0" destOrd="0" presId="urn:microsoft.com/office/officeart/2005/8/layout/cycle6"/>
    <dgm:cxn modelId="{47B21E49-62B4-44D4-86BD-A12629F8F52D}" type="presOf" srcId="{D4EEED09-5EA0-486A-A8E4-42A7E07D2FF1}" destId="{21080495-C482-4CBF-BBD5-20D704E9646D}" srcOrd="0" destOrd="0" presId="urn:microsoft.com/office/officeart/2005/8/layout/cycle6"/>
    <dgm:cxn modelId="{213BEB6B-A1FB-41ED-AE2A-5C0878CF9829}" type="presOf" srcId="{95911B9D-7FA9-405E-A579-779BA482ACCA}" destId="{0F9B2191-228E-4FC6-ABCB-D63A262E2C3A}" srcOrd="0" destOrd="0" presId="urn:microsoft.com/office/officeart/2005/8/layout/cycle6"/>
    <dgm:cxn modelId="{C608244F-C9F7-4950-A632-289AAAE4C281}" type="presOf" srcId="{49E6348B-0AE7-4030-B89D-61D2AC7C24A6}" destId="{B361B4A6-8608-4104-9692-23E76756343E}" srcOrd="0" destOrd="0" presId="urn:microsoft.com/office/officeart/2005/8/layout/cycle6"/>
    <dgm:cxn modelId="{FD817190-3508-4F5F-A1C3-EB0835AE9227}" type="presOf" srcId="{349D351C-0716-4074-96DE-2448174661A8}" destId="{130B1524-F304-4193-A23C-1D6916F6EF49}" srcOrd="0" destOrd="0" presId="urn:microsoft.com/office/officeart/2005/8/layout/cycle6"/>
    <dgm:cxn modelId="{0D557897-509F-49E3-ACA0-7A398B8F0C2B}" srcId="{11F7B10E-33CE-4722-90A8-B117B124A790}" destId="{95911B9D-7FA9-405E-A579-779BA482ACCA}" srcOrd="0" destOrd="0" parTransId="{0775C2E4-50A3-4946-9E06-793830A48003}" sibTransId="{44C59F59-600A-4583-941A-0E654CD1E3E4}"/>
    <dgm:cxn modelId="{B2D0FFB7-C3D6-4912-9403-B8C2829A144E}" type="presOf" srcId="{11F7B10E-33CE-4722-90A8-B117B124A790}" destId="{D336BF16-7323-4013-A29A-C3EB625A1630}" srcOrd="0" destOrd="0" presId="urn:microsoft.com/office/officeart/2005/8/layout/cycle6"/>
    <dgm:cxn modelId="{0CF198B9-1DC8-4463-BA4C-2D48A08785C3}" srcId="{11F7B10E-33CE-4722-90A8-B117B124A790}" destId="{B0CCFF77-D2DF-462B-B5B9-D6B307F1AD6C}" srcOrd="1" destOrd="0" parTransId="{9D9472FB-1C70-471D-A45A-3C8F308D99AF}" sibTransId="{1D707F37-39FB-4508-A962-A94256007551}"/>
    <dgm:cxn modelId="{66CFA9C9-26C9-4CB9-A620-D90E59B6B534}" srcId="{11F7B10E-33CE-4722-90A8-B117B124A790}" destId="{26EDA297-8EC7-43C4-B6A6-54F4ED253DE7}" srcOrd="4" destOrd="0" parTransId="{D44CB28C-55AF-4B28-9C7D-09501C7356D0}" sibTransId="{F516E3B4-8AF3-42CC-A741-3C50A2F29DD8}"/>
    <dgm:cxn modelId="{D80D69F6-CD0B-40A7-8210-8CB2BD061F7A}" type="presOf" srcId="{F516E3B4-8AF3-42CC-A741-3C50A2F29DD8}" destId="{2CA81CB2-B362-4BB3-BB12-F8A63C21A5A0}" srcOrd="0" destOrd="0" presId="urn:microsoft.com/office/officeart/2005/8/layout/cycle6"/>
    <dgm:cxn modelId="{1A13FCFB-603F-4A81-800B-80E6D5E06006}" type="presOf" srcId="{B0CCFF77-D2DF-462B-B5B9-D6B307F1AD6C}" destId="{8BAA915C-009A-43DA-AB92-ED25E93D6A21}" srcOrd="0" destOrd="0" presId="urn:microsoft.com/office/officeart/2005/8/layout/cycle6"/>
    <dgm:cxn modelId="{6AB0D7A0-C29A-42F0-9C42-548223053E95}" type="presParOf" srcId="{D336BF16-7323-4013-A29A-C3EB625A1630}" destId="{0F9B2191-228E-4FC6-ABCB-D63A262E2C3A}" srcOrd="0" destOrd="0" presId="urn:microsoft.com/office/officeart/2005/8/layout/cycle6"/>
    <dgm:cxn modelId="{FFD63609-B6DE-489E-B74F-2FE984CF029D}" type="presParOf" srcId="{D336BF16-7323-4013-A29A-C3EB625A1630}" destId="{558A07F5-04DE-4A08-87D7-5C1544521210}" srcOrd="1" destOrd="0" presId="urn:microsoft.com/office/officeart/2005/8/layout/cycle6"/>
    <dgm:cxn modelId="{06B05411-B68A-434E-8B5B-71A9ADEF8640}" type="presParOf" srcId="{D336BF16-7323-4013-A29A-C3EB625A1630}" destId="{C3E39DE9-5361-490D-99DB-5BF0D5E927C6}" srcOrd="2" destOrd="0" presId="urn:microsoft.com/office/officeart/2005/8/layout/cycle6"/>
    <dgm:cxn modelId="{22E39071-929A-410C-A073-05F4731D3D3C}" type="presParOf" srcId="{D336BF16-7323-4013-A29A-C3EB625A1630}" destId="{8BAA915C-009A-43DA-AB92-ED25E93D6A21}" srcOrd="3" destOrd="0" presId="urn:microsoft.com/office/officeart/2005/8/layout/cycle6"/>
    <dgm:cxn modelId="{0E79708E-9289-4EC8-9AC1-BE4C4376FBCC}" type="presParOf" srcId="{D336BF16-7323-4013-A29A-C3EB625A1630}" destId="{388B7532-9D69-4E0F-864A-1730D588219D}" srcOrd="4" destOrd="0" presId="urn:microsoft.com/office/officeart/2005/8/layout/cycle6"/>
    <dgm:cxn modelId="{C1F292DE-3B3C-4EBE-98CE-8377D740ABC5}" type="presParOf" srcId="{D336BF16-7323-4013-A29A-C3EB625A1630}" destId="{6B6D6D00-EA8B-494B-A500-DC4CF9BA3DE3}" srcOrd="5" destOrd="0" presId="urn:microsoft.com/office/officeart/2005/8/layout/cycle6"/>
    <dgm:cxn modelId="{ED93CDEE-D24F-4A7C-A8C8-134AA09AEE7F}" type="presParOf" srcId="{D336BF16-7323-4013-A29A-C3EB625A1630}" destId="{21080495-C482-4CBF-BBD5-20D704E9646D}" srcOrd="6" destOrd="0" presId="urn:microsoft.com/office/officeart/2005/8/layout/cycle6"/>
    <dgm:cxn modelId="{99E6E1E3-BDE2-474B-8DDD-3FE42D963B84}" type="presParOf" srcId="{D336BF16-7323-4013-A29A-C3EB625A1630}" destId="{8EB03641-BC85-439F-AAB8-705C2A8260B6}" srcOrd="7" destOrd="0" presId="urn:microsoft.com/office/officeart/2005/8/layout/cycle6"/>
    <dgm:cxn modelId="{DC6609EE-3436-4AF7-9AF1-8D91D30D785E}" type="presParOf" srcId="{D336BF16-7323-4013-A29A-C3EB625A1630}" destId="{130B1524-F304-4193-A23C-1D6916F6EF49}" srcOrd="8" destOrd="0" presId="urn:microsoft.com/office/officeart/2005/8/layout/cycle6"/>
    <dgm:cxn modelId="{8C296945-CEC9-470D-A5E6-502BC67A97B2}" type="presParOf" srcId="{D336BF16-7323-4013-A29A-C3EB625A1630}" destId="{B361B4A6-8608-4104-9692-23E76756343E}" srcOrd="9" destOrd="0" presId="urn:microsoft.com/office/officeart/2005/8/layout/cycle6"/>
    <dgm:cxn modelId="{2B46C227-4A72-4F4F-A951-1A8B38E96D87}" type="presParOf" srcId="{D336BF16-7323-4013-A29A-C3EB625A1630}" destId="{C4746B4E-81BE-4B08-A91F-85DBE8DB1109}" srcOrd="10" destOrd="0" presId="urn:microsoft.com/office/officeart/2005/8/layout/cycle6"/>
    <dgm:cxn modelId="{CAED616E-6290-4333-94C1-F6F2FF078F20}" type="presParOf" srcId="{D336BF16-7323-4013-A29A-C3EB625A1630}" destId="{8AC04EC4-6707-4644-A8C2-512096284408}" srcOrd="11" destOrd="0" presId="urn:microsoft.com/office/officeart/2005/8/layout/cycle6"/>
    <dgm:cxn modelId="{E06888DC-30B5-4778-942E-5E8491C5F211}" type="presParOf" srcId="{D336BF16-7323-4013-A29A-C3EB625A1630}" destId="{78300863-853D-402D-BD53-767201FA94EE}" srcOrd="12" destOrd="0" presId="urn:microsoft.com/office/officeart/2005/8/layout/cycle6"/>
    <dgm:cxn modelId="{89EB67F2-48A7-4CCA-8AA3-22633B95E4A7}" type="presParOf" srcId="{D336BF16-7323-4013-A29A-C3EB625A1630}" destId="{DCBF5CC8-2F48-47EF-8673-BE90DC97D38C}" srcOrd="13" destOrd="0" presId="urn:microsoft.com/office/officeart/2005/8/layout/cycle6"/>
    <dgm:cxn modelId="{2F47AC0C-4E4E-4FB9-81C5-8E7769A8B036}" type="presParOf" srcId="{D336BF16-7323-4013-A29A-C3EB625A1630}" destId="{2CA81CB2-B362-4BB3-BB12-F8A63C21A5A0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082EB4D-C7F1-4148-B0F2-F5601C352583}" type="doc">
      <dgm:prSet loTypeId="urn:microsoft.com/office/officeart/2005/8/layout/cycle5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CC419C92-0EA0-4D56-870F-7AE4652153CF}">
      <dgm:prSet phldrT="[Szöveg]" custT="1"/>
      <dgm:spPr/>
      <dgm:t>
        <a:bodyPr/>
        <a:lstStyle/>
        <a:p>
          <a:r>
            <a:rPr lang="hu-HU" sz="1800" dirty="0"/>
            <a:t>társadalmi kirekesztés </a:t>
          </a:r>
        </a:p>
      </dgm:t>
    </dgm:pt>
    <dgm:pt modelId="{01F7DC7A-08C5-45FD-BA87-63A46AD88388}" type="parTrans" cxnId="{A7602DBC-C5A5-49D1-B744-D9837A44CC20}">
      <dgm:prSet/>
      <dgm:spPr/>
      <dgm:t>
        <a:bodyPr/>
        <a:lstStyle/>
        <a:p>
          <a:endParaRPr lang="hu-HU"/>
        </a:p>
      </dgm:t>
    </dgm:pt>
    <dgm:pt modelId="{290A6E67-FB27-4571-AA05-AC9AAA3939DF}" type="sibTrans" cxnId="{A7602DBC-C5A5-49D1-B744-D9837A44CC20}">
      <dgm:prSet/>
      <dgm:spPr/>
      <dgm:t>
        <a:bodyPr/>
        <a:lstStyle/>
        <a:p>
          <a:endParaRPr lang="hu-HU"/>
        </a:p>
      </dgm:t>
    </dgm:pt>
    <dgm:pt modelId="{CEBD6CB1-4282-4BDA-B599-CAC43D74B2B6}">
      <dgm:prSet phldrT="[Szöveg]" custT="1"/>
      <dgm:spPr/>
      <dgm:t>
        <a:bodyPr/>
        <a:lstStyle/>
        <a:p>
          <a:r>
            <a:rPr lang="hu-HU" sz="1800" dirty="0"/>
            <a:t>gyengíti  iskola teljesítményt, egészséget </a:t>
          </a:r>
        </a:p>
      </dgm:t>
    </dgm:pt>
    <dgm:pt modelId="{E625D162-46D2-489E-9588-363BDA8DACB7}" type="parTrans" cxnId="{C65B6F72-6BCD-42EB-BA52-6F73A32124AC}">
      <dgm:prSet/>
      <dgm:spPr/>
      <dgm:t>
        <a:bodyPr/>
        <a:lstStyle/>
        <a:p>
          <a:endParaRPr lang="hu-HU"/>
        </a:p>
      </dgm:t>
    </dgm:pt>
    <dgm:pt modelId="{19D991EE-6D81-486A-8D78-6DC7FF2B5581}" type="sibTrans" cxnId="{C65B6F72-6BCD-42EB-BA52-6F73A32124AC}">
      <dgm:prSet/>
      <dgm:spPr/>
      <dgm:t>
        <a:bodyPr/>
        <a:lstStyle/>
        <a:p>
          <a:endParaRPr lang="hu-HU"/>
        </a:p>
      </dgm:t>
    </dgm:pt>
    <dgm:pt modelId="{E177697B-1624-44B5-A669-A1E66D3934FF}">
      <dgm:prSet phldrT="[Szöveg]"/>
      <dgm:spPr/>
      <dgm:t>
        <a:bodyPr/>
        <a:lstStyle/>
        <a:p>
          <a:r>
            <a:rPr lang="hu-HU" dirty="0"/>
            <a:t>iskolai </a:t>
          </a:r>
        </a:p>
        <a:p>
          <a:r>
            <a:rPr lang="hu-HU" dirty="0"/>
            <a:t>lemorzsolódás </a:t>
          </a:r>
        </a:p>
      </dgm:t>
    </dgm:pt>
    <dgm:pt modelId="{AD4C115A-8BE4-4BEA-9254-45DBE64080B0}" type="parTrans" cxnId="{2852D0C2-E426-45E2-9B00-99E1463F9AF9}">
      <dgm:prSet/>
      <dgm:spPr/>
      <dgm:t>
        <a:bodyPr/>
        <a:lstStyle/>
        <a:p>
          <a:endParaRPr lang="hu-HU"/>
        </a:p>
      </dgm:t>
    </dgm:pt>
    <dgm:pt modelId="{BC305ECB-0A9B-4C4A-AF4B-AC686890AECF}" type="sibTrans" cxnId="{2852D0C2-E426-45E2-9B00-99E1463F9AF9}">
      <dgm:prSet/>
      <dgm:spPr/>
      <dgm:t>
        <a:bodyPr/>
        <a:lstStyle/>
        <a:p>
          <a:endParaRPr lang="hu-HU"/>
        </a:p>
      </dgm:t>
    </dgm:pt>
    <dgm:pt modelId="{3899BD26-DC48-43DB-AA99-FE6AD90B82A2}">
      <dgm:prSet phldrT="[Szöveg]"/>
      <dgm:spPr/>
      <dgm:t>
        <a:bodyPr/>
        <a:lstStyle/>
        <a:p>
          <a:r>
            <a:rPr lang="hu-HU" dirty="0"/>
            <a:t>tartós munkanélküliség </a:t>
          </a:r>
        </a:p>
      </dgm:t>
    </dgm:pt>
    <dgm:pt modelId="{6A7C80CE-D762-4FD5-ACFD-7F71DE580A10}" type="parTrans" cxnId="{7EED8289-63A8-4F3E-A576-BD28498880EC}">
      <dgm:prSet/>
      <dgm:spPr/>
      <dgm:t>
        <a:bodyPr/>
        <a:lstStyle/>
        <a:p>
          <a:endParaRPr lang="hu-HU"/>
        </a:p>
      </dgm:t>
    </dgm:pt>
    <dgm:pt modelId="{80624A42-10B2-4187-B606-4878AE2A60D4}" type="sibTrans" cxnId="{7EED8289-63A8-4F3E-A576-BD28498880EC}">
      <dgm:prSet/>
      <dgm:spPr/>
      <dgm:t>
        <a:bodyPr/>
        <a:lstStyle/>
        <a:p>
          <a:endParaRPr lang="hu-HU"/>
        </a:p>
      </dgm:t>
    </dgm:pt>
    <dgm:pt modelId="{4B0CA60E-70B2-4670-A743-B4CB1D1B0838}">
      <dgm:prSet phldrT="[Szöveg]" custT="1"/>
      <dgm:spPr/>
      <dgm:t>
        <a:bodyPr/>
        <a:lstStyle/>
        <a:p>
          <a:r>
            <a:rPr lang="hu-HU" sz="1800" dirty="0"/>
            <a:t>szegénység </a:t>
          </a:r>
        </a:p>
      </dgm:t>
    </dgm:pt>
    <dgm:pt modelId="{6C80F341-ADB0-4778-A7B7-1548B6E9FE9C}" type="parTrans" cxnId="{251E3131-3699-48C2-B612-51D473CC8EF0}">
      <dgm:prSet/>
      <dgm:spPr/>
      <dgm:t>
        <a:bodyPr/>
        <a:lstStyle/>
        <a:p>
          <a:endParaRPr lang="hu-HU"/>
        </a:p>
      </dgm:t>
    </dgm:pt>
    <dgm:pt modelId="{EE50E756-EF89-44C4-AC11-6CF94972AD61}" type="sibTrans" cxnId="{251E3131-3699-48C2-B612-51D473CC8EF0}">
      <dgm:prSet/>
      <dgm:spPr/>
      <dgm:t>
        <a:bodyPr/>
        <a:lstStyle/>
        <a:p>
          <a:endParaRPr lang="hu-HU"/>
        </a:p>
      </dgm:t>
    </dgm:pt>
    <dgm:pt modelId="{6DE2CBEC-74F9-4D5E-8329-9129917C4F8E}" type="pres">
      <dgm:prSet presAssocID="{E082EB4D-C7F1-4148-B0F2-F5601C352583}" presName="cycle" presStyleCnt="0">
        <dgm:presLayoutVars>
          <dgm:dir/>
          <dgm:resizeHandles val="exact"/>
        </dgm:presLayoutVars>
      </dgm:prSet>
      <dgm:spPr/>
    </dgm:pt>
    <dgm:pt modelId="{49ECC42C-8317-4134-82DD-FE95D5EF9A4E}" type="pres">
      <dgm:prSet presAssocID="{CC419C92-0EA0-4D56-870F-7AE4652153CF}" presName="node" presStyleLbl="node1" presStyleIdx="0" presStyleCnt="5" custScaleX="117650" custScaleY="126967" custRadScaleRad="98857" custRadScaleInc="-3924">
        <dgm:presLayoutVars>
          <dgm:bulletEnabled val="1"/>
        </dgm:presLayoutVars>
      </dgm:prSet>
      <dgm:spPr/>
    </dgm:pt>
    <dgm:pt modelId="{0D67355A-FF20-4B55-974E-437644550B16}" type="pres">
      <dgm:prSet presAssocID="{CC419C92-0EA0-4D56-870F-7AE4652153CF}" presName="spNode" presStyleCnt="0"/>
      <dgm:spPr/>
    </dgm:pt>
    <dgm:pt modelId="{DB1A1A60-C30C-4B5E-8B93-2A55BC6B2CEF}" type="pres">
      <dgm:prSet presAssocID="{290A6E67-FB27-4571-AA05-AC9AAA3939DF}" presName="sibTrans" presStyleLbl="sibTrans1D1" presStyleIdx="0" presStyleCnt="5"/>
      <dgm:spPr/>
    </dgm:pt>
    <dgm:pt modelId="{C6D3E20A-0DF4-4DBE-B791-9E37F59A383E}" type="pres">
      <dgm:prSet presAssocID="{CEBD6CB1-4282-4BDA-B599-CAC43D74B2B6}" presName="node" presStyleLbl="node1" presStyleIdx="1" presStyleCnt="5" custScaleX="129248">
        <dgm:presLayoutVars>
          <dgm:bulletEnabled val="1"/>
        </dgm:presLayoutVars>
      </dgm:prSet>
      <dgm:spPr/>
    </dgm:pt>
    <dgm:pt modelId="{7F3F4EB3-8958-47B9-8F9F-7D02B8D89777}" type="pres">
      <dgm:prSet presAssocID="{CEBD6CB1-4282-4BDA-B599-CAC43D74B2B6}" presName="spNode" presStyleCnt="0"/>
      <dgm:spPr/>
    </dgm:pt>
    <dgm:pt modelId="{A10BD982-1D51-45BF-97E1-C7FDD6B8C821}" type="pres">
      <dgm:prSet presAssocID="{19D991EE-6D81-486A-8D78-6DC7FF2B5581}" presName="sibTrans" presStyleLbl="sibTrans1D1" presStyleIdx="1" presStyleCnt="5"/>
      <dgm:spPr/>
    </dgm:pt>
    <dgm:pt modelId="{38883928-11E3-4543-9D15-011C2498B862}" type="pres">
      <dgm:prSet presAssocID="{E177697B-1624-44B5-A669-A1E66D3934FF}" presName="node" presStyleLbl="node1" presStyleIdx="2" presStyleCnt="5" custScaleX="127973" custScaleY="122413">
        <dgm:presLayoutVars>
          <dgm:bulletEnabled val="1"/>
        </dgm:presLayoutVars>
      </dgm:prSet>
      <dgm:spPr/>
    </dgm:pt>
    <dgm:pt modelId="{6AA6D289-8593-4065-8617-18AF4925F17E}" type="pres">
      <dgm:prSet presAssocID="{E177697B-1624-44B5-A669-A1E66D3934FF}" presName="spNode" presStyleCnt="0"/>
      <dgm:spPr/>
    </dgm:pt>
    <dgm:pt modelId="{D71A31B5-1B66-4BBF-9648-BA3824B6EE10}" type="pres">
      <dgm:prSet presAssocID="{BC305ECB-0A9B-4C4A-AF4B-AC686890AECF}" presName="sibTrans" presStyleLbl="sibTrans1D1" presStyleIdx="2" presStyleCnt="5"/>
      <dgm:spPr/>
    </dgm:pt>
    <dgm:pt modelId="{8E8284DB-6B0E-4825-94EE-8255C7CC8CE1}" type="pres">
      <dgm:prSet presAssocID="{3899BD26-DC48-43DB-AA99-FE6AD90B82A2}" presName="node" presStyleLbl="node1" presStyleIdx="3" presStyleCnt="5" custScaleX="128742" custScaleY="117795" custRadScaleRad="106333" custRadScaleInc="14160">
        <dgm:presLayoutVars>
          <dgm:bulletEnabled val="1"/>
        </dgm:presLayoutVars>
      </dgm:prSet>
      <dgm:spPr/>
    </dgm:pt>
    <dgm:pt modelId="{ED17AE67-57B4-4D32-978B-8F626D43514D}" type="pres">
      <dgm:prSet presAssocID="{3899BD26-DC48-43DB-AA99-FE6AD90B82A2}" presName="spNode" presStyleCnt="0"/>
      <dgm:spPr/>
    </dgm:pt>
    <dgm:pt modelId="{8D64EE8D-1D12-45FA-9622-D181E6540034}" type="pres">
      <dgm:prSet presAssocID="{80624A42-10B2-4187-B606-4878AE2A60D4}" presName="sibTrans" presStyleLbl="sibTrans1D1" presStyleIdx="3" presStyleCnt="5"/>
      <dgm:spPr/>
    </dgm:pt>
    <dgm:pt modelId="{D3F6F9E3-A9D2-4493-B652-730E82B62EA1}" type="pres">
      <dgm:prSet presAssocID="{4B0CA60E-70B2-4670-A743-B4CB1D1B0838}" presName="node" presStyleLbl="node1" presStyleIdx="4" presStyleCnt="5" custScaleX="128743" custScaleY="112227" custRadScaleRad="100438" custRadScaleInc="2614">
        <dgm:presLayoutVars>
          <dgm:bulletEnabled val="1"/>
        </dgm:presLayoutVars>
      </dgm:prSet>
      <dgm:spPr/>
    </dgm:pt>
    <dgm:pt modelId="{6AD285B4-87CC-4AC3-9622-0C36A05DF86A}" type="pres">
      <dgm:prSet presAssocID="{4B0CA60E-70B2-4670-A743-B4CB1D1B0838}" presName="spNode" presStyleCnt="0"/>
      <dgm:spPr/>
    </dgm:pt>
    <dgm:pt modelId="{6403EC50-22FE-4296-A575-B6E893A6EE34}" type="pres">
      <dgm:prSet presAssocID="{EE50E756-EF89-44C4-AC11-6CF94972AD61}" presName="sibTrans" presStyleLbl="sibTrans1D1" presStyleIdx="4" presStyleCnt="5"/>
      <dgm:spPr/>
    </dgm:pt>
  </dgm:ptLst>
  <dgm:cxnLst>
    <dgm:cxn modelId="{0231B524-B32A-4C09-913A-586FDD162328}" type="presOf" srcId="{290A6E67-FB27-4571-AA05-AC9AAA3939DF}" destId="{DB1A1A60-C30C-4B5E-8B93-2A55BC6B2CEF}" srcOrd="0" destOrd="0" presId="urn:microsoft.com/office/officeart/2005/8/layout/cycle5"/>
    <dgm:cxn modelId="{AAB4B926-8435-420B-B2F8-CBDD07FA47D2}" type="presOf" srcId="{3899BD26-DC48-43DB-AA99-FE6AD90B82A2}" destId="{8E8284DB-6B0E-4825-94EE-8255C7CC8CE1}" srcOrd="0" destOrd="0" presId="urn:microsoft.com/office/officeart/2005/8/layout/cycle5"/>
    <dgm:cxn modelId="{251E3131-3699-48C2-B612-51D473CC8EF0}" srcId="{E082EB4D-C7F1-4148-B0F2-F5601C352583}" destId="{4B0CA60E-70B2-4670-A743-B4CB1D1B0838}" srcOrd="4" destOrd="0" parTransId="{6C80F341-ADB0-4778-A7B7-1548B6E9FE9C}" sibTransId="{EE50E756-EF89-44C4-AC11-6CF94972AD61}"/>
    <dgm:cxn modelId="{A97C655E-A513-40CC-91DD-C9609E2A9D7B}" type="presOf" srcId="{BC305ECB-0A9B-4C4A-AF4B-AC686890AECF}" destId="{D71A31B5-1B66-4BBF-9648-BA3824B6EE10}" srcOrd="0" destOrd="0" presId="urn:microsoft.com/office/officeart/2005/8/layout/cycle5"/>
    <dgm:cxn modelId="{E6521F41-4D6C-44D4-8858-3183472CF716}" type="presOf" srcId="{EE50E756-EF89-44C4-AC11-6CF94972AD61}" destId="{6403EC50-22FE-4296-A575-B6E893A6EE34}" srcOrd="0" destOrd="0" presId="urn:microsoft.com/office/officeart/2005/8/layout/cycle5"/>
    <dgm:cxn modelId="{E936B642-6DB9-4CC7-8E11-9AC7CD900B8F}" type="presOf" srcId="{E177697B-1624-44B5-A669-A1E66D3934FF}" destId="{38883928-11E3-4543-9D15-011C2498B862}" srcOrd="0" destOrd="0" presId="urn:microsoft.com/office/officeart/2005/8/layout/cycle5"/>
    <dgm:cxn modelId="{00EB2970-A7AF-445C-A41A-83585C961882}" type="presOf" srcId="{CEBD6CB1-4282-4BDA-B599-CAC43D74B2B6}" destId="{C6D3E20A-0DF4-4DBE-B791-9E37F59A383E}" srcOrd="0" destOrd="0" presId="urn:microsoft.com/office/officeart/2005/8/layout/cycle5"/>
    <dgm:cxn modelId="{C65B6F72-6BCD-42EB-BA52-6F73A32124AC}" srcId="{E082EB4D-C7F1-4148-B0F2-F5601C352583}" destId="{CEBD6CB1-4282-4BDA-B599-CAC43D74B2B6}" srcOrd="1" destOrd="0" parTransId="{E625D162-46D2-489E-9588-363BDA8DACB7}" sibTransId="{19D991EE-6D81-486A-8D78-6DC7FF2B5581}"/>
    <dgm:cxn modelId="{7EED8289-63A8-4F3E-A576-BD28498880EC}" srcId="{E082EB4D-C7F1-4148-B0F2-F5601C352583}" destId="{3899BD26-DC48-43DB-AA99-FE6AD90B82A2}" srcOrd="3" destOrd="0" parTransId="{6A7C80CE-D762-4FD5-ACFD-7F71DE580A10}" sibTransId="{80624A42-10B2-4187-B606-4878AE2A60D4}"/>
    <dgm:cxn modelId="{29D96AB5-8C85-4FFC-B398-91B4B11D2DFD}" type="presOf" srcId="{E082EB4D-C7F1-4148-B0F2-F5601C352583}" destId="{6DE2CBEC-74F9-4D5E-8329-9129917C4F8E}" srcOrd="0" destOrd="0" presId="urn:microsoft.com/office/officeart/2005/8/layout/cycle5"/>
    <dgm:cxn modelId="{A7602DBC-C5A5-49D1-B744-D9837A44CC20}" srcId="{E082EB4D-C7F1-4148-B0F2-F5601C352583}" destId="{CC419C92-0EA0-4D56-870F-7AE4652153CF}" srcOrd="0" destOrd="0" parTransId="{01F7DC7A-08C5-45FD-BA87-63A46AD88388}" sibTransId="{290A6E67-FB27-4571-AA05-AC9AAA3939DF}"/>
    <dgm:cxn modelId="{2852D0C2-E426-45E2-9B00-99E1463F9AF9}" srcId="{E082EB4D-C7F1-4148-B0F2-F5601C352583}" destId="{E177697B-1624-44B5-A669-A1E66D3934FF}" srcOrd="2" destOrd="0" parTransId="{AD4C115A-8BE4-4BEA-9254-45DBE64080B0}" sibTransId="{BC305ECB-0A9B-4C4A-AF4B-AC686890AECF}"/>
    <dgm:cxn modelId="{5AAFD1C7-3162-4435-B9F7-A245EF9C4664}" type="presOf" srcId="{80624A42-10B2-4187-B606-4878AE2A60D4}" destId="{8D64EE8D-1D12-45FA-9622-D181E6540034}" srcOrd="0" destOrd="0" presId="urn:microsoft.com/office/officeart/2005/8/layout/cycle5"/>
    <dgm:cxn modelId="{DE0F08D2-C2E2-412D-904F-2A674C348B3E}" type="presOf" srcId="{CC419C92-0EA0-4D56-870F-7AE4652153CF}" destId="{49ECC42C-8317-4134-82DD-FE95D5EF9A4E}" srcOrd="0" destOrd="0" presId="urn:microsoft.com/office/officeart/2005/8/layout/cycle5"/>
    <dgm:cxn modelId="{639B62E1-BD5D-4240-87FD-B9E71D7FEEB3}" type="presOf" srcId="{4B0CA60E-70B2-4670-A743-B4CB1D1B0838}" destId="{D3F6F9E3-A9D2-4493-B652-730E82B62EA1}" srcOrd="0" destOrd="0" presId="urn:microsoft.com/office/officeart/2005/8/layout/cycle5"/>
    <dgm:cxn modelId="{E5C8AAEA-0775-4DA7-842B-A6C84E8ACFAC}" type="presOf" srcId="{19D991EE-6D81-486A-8D78-6DC7FF2B5581}" destId="{A10BD982-1D51-45BF-97E1-C7FDD6B8C821}" srcOrd="0" destOrd="0" presId="urn:microsoft.com/office/officeart/2005/8/layout/cycle5"/>
    <dgm:cxn modelId="{06FDA529-B3F9-4BBE-A026-430953FDEF36}" type="presParOf" srcId="{6DE2CBEC-74F9-4D5E-8329-9129917C4F8E}" destId="{49ECC42C-8317-4134-82DD-FE95D5EF9A4E}" srcOrd="0" destOrd="0" presId="urn:microsoft.com/office/officeart/2005/8/layout/cycle5"/>
    <dgm:cxn modelId="{FE4AAF6F-C089-41E9-A1EA-CA9521950FCB}" type="presParOf" srcId="{6DE2CBEC-74F9-4D5E-8329-9129917C4F8E}" destId="{0D67355A-FF20-4B55-974E-437644550B16}" srcOrd="1" destOrd="0" presId="urn:microsoft.com/office/officeart/2005/8/layout/cycle5"/>
    <dgm:cxn modelId="{44859690-E140-4EC9-BB0A-4F4DF091AD28}" type="presParOf" srcId="{6DE2CBEC-74F9-4D5E-8329-9129917C4F8E}" destId="{DB1A1A60-C30C-4B5E-8B93-2A55BC6B2CEF}" srcOrd="2" destOrd="0" presId="urn:microsoft.com/office/officeart/2005/8/layout/cycle5"/>
    <dgm:cxn modelId="{50ECD59A-1389-4933-9668-B55FFF014E05}" type="presParOf" srcId="{6DE2CBEC-74F9-4D5E-8329-9129917C4F8E}" destId="{C6D3E20A-0DF4-4DBE-B791-9E37F59A383E}" srcOrd="3" destOrd="0" presId="urn:microsoft.com/office/officeart/2005/8/layout/cycle5"/>
    <dgm:cxn modelId="{D1F93AD7-F0D1-4D3F-B8DA-E7642890A4BF}" type="presParOf" srcId="{6DE2CBEC-74F9-4D5E-8329-9129917C4F8E}" destId="{7F3F4EB3-8958-47B9-8F9F-7D02B8D89777}" srcOrd="4" destOrd="0" presId="urn:microsoft.com/office/officeart/2005/8/layout/cycle5"/>
    <dgm:cxn modelId="{D6475BF0-F5B0-45CF-87DB-9D56A2A24141}" type="presParOf" srcId="{6DE2CBEC-74F9-4D5E-8329-9129917C4F8E}" destId="{A10BD982-1D51-45BF-97E1-C7FDD6B8C821}" srcOrd="5" destOrd="0" presId="urn:microsoft.com/office/officeart/2005/8/layout/cycle5"/>
    <dgm:cxn modelId="{6CEC0932-E605-466D-8556-F71EA27A2D5A}" type="presParOf" srcId="{6DE2CBEC-74F9-4D5E-8329-9129917C4F8E}" destId="{38883928-11E3-4543-9D15-011C2498B862}" srcOrd="6" destOrd="0" presId="urn:microsoft.com/office/officeart/2005/8/layout/cycle5"/>
    <dgm:cxn modelId="{0674D4B9-EE3C-40B8-BC82-933A30C0F881}" type="presParOf" srcId="{6DE2CBEC-74F9-4D5E-8329-9129917C4F8E}" destId="{6AA6D289-8593-4065-8617-18AF4925F17E}" srcOrd="7" destOrd="0" presId="urn:microsoft.com/office/officeart/2005/8/layout/cycle5"/>
    <dgm:cxn modelId="{7A29F669-D221-4E4A-A5EF-519EE9F7FB8E}" type="presParOf" srcId="{6DE2CBEC-74F9-4D5E-8329-9129917C4F8E}" destId="{D71A31B5-1B66-4BBF-9648-BA3824B6EE10}" srcOrd="8" destOrd="0" presId="urn:microsoft.com/office/officeart/2005/8/layout/cycle5"/>
    <dgm:cxn modelId="{FBA7E417-F0CA-4DEA-A0EE-3A0BDEB2F85B}" type="presParOf" srcId="{6DE2CBEC-74F9-4D5E-8329-9129917C4F8E}" destId="{8E8284DB-6B0E-4825-94EE-8255C7CC8CE1}" srcOrd="9" destOrd="0" presId="urn:microsoft.com/office/officeart/2005/8/layout/cycle5"/>
    <dgm:cxn modelId="{D66B9175-F731-4480-B977-CB489ED7EA65}" type="presParOf" srcId="{6DE2CBEC-74F9-4D5E-8329-9129917C4F8E}" destId="{ED17AE67-57B4-4D32-978B-8F626D43514D}" srcOrd="10" destOrd="0" presId="urn:microsoft.com/office/officeart/2005/8/layout/cycle5"/>
    <dgm:cxn modelId="{DA6C82F2-338A-4DDB-B09F-5990676F9374}" type="presParOf" srcId="{6DE2CBEC-74F9-4D5E-8329-9129917C4F8E}" destId="{8D64EE8D-1D12-45FA-9622-D181E6540034}" srcOrd="11" destOrd="0" presId="urn:microsoft.com/office/officeart/2005/8/layout/cycle5"/>
    <dgm:cxn modelId="{0D140220-3363-4F2F-AB12-57DCFB7460D8}" type="presParOf" srcId="{6DE2CBEC-74F9-4D5E-8329-9129917C4F8E}" destId="{D3F6F9E3-A9D2-4493-B652-730E82B62EA1}" srcOrd="12" destOrd="0" presId="urn:microsoft.com/office/officeart/2005/8/layout/cycle5"/>
    <dgm:cxn modelId="{D1D1576F-CD3B-4EA6-8B90-AE39B9E3684F}" type="presParOf" srcId="{6DE2CBEC-74F9-4D5E-8329-9129917C4F8E}" destId="{6AD285B4-87CC-4AC3-9622-0C36A05DF86A}" srcOrd="13" destOrd="0" presId="urn:microsoft.com/office/officeart/2005/8/layout/cycle5"/>
    <dgm:cxn modelId="{50AB5B9D-8598-4133-80C3-2C49B31DD5CC}" type="presParOf" srcId="{6DE2CBEC-74F9-4D5E-8329-9129917C4F8E}" destId="{6403EC50-22FE-4296-A575-B6E893A6EE34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4255E-52D6-400E-BCF5-F13C6DFEBF8A}">
      <dsp:nvSpPr>
        <dsp:cNvPr id="0" name=""/>
        <dsp:cNvSpPr/>
      </dsp:nvSpPr>
      <dsp:spPr>
        <a:xfrm>
          <a:off x="1443907" y="1447803"/>
          <a:ext cx="3037528" cy="3037528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Kohéziós politika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330.2 </a:t>
          </a:r>
          <a:r>
            <a:rPr lang="hu-HU" sz="3600" kern="1200" dirty="0" err="1"/>
            <a:t>mrd</a:t>
          </a:r>
          <a:r>
            <a:rPr lang="hu-HU" sz="3600" kern="1200" dirty="0"/>
            <a:t> €</a:t>
          </a:r>
        </a:p>
      </dsp:txBody>
      <dsp:txXfrm>
        <a:off x="1888743" y="1892639"/>
        <a:ext cx="2147856" cy="2147856"/>
      </dsp:txXfrm>
    </dsp:sp>
    <dsp:sp modelId="{EBCFB68B-A0AC-40B1-ADA3-458F394C9F08}">
      <dsp:nvSpPr>
        <dsp:cNvPr id="0" name=""/>
        <dsp:cNvSpPr/>
      </dsp:nvSpPr>
      <dsp:spPr>
        <a:xfrm>
          <a:off x="2203289" y="230989"/>
          <a:ext cx="1518764" cy="1518764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Kohéziós Alap 42.6 </a:t>
          </a:r>
          <a:r>
            <a:rPr lang="hu-HU" sz="1900" kern="1200" dirty="0" err="1"/>
            <a:t>mrd</a:t>
          </a:r>
          <a:r>
            <a:rPr lang="hu-HU" sz="1900" kern="1200" dirty="0"/>
            <a:t> €</a:t>
          </a:r>
        </a:p>
      </dsp:txBody>
      <dsp:txXfrm>
        <a:off x="2425707" y="453407"/>
        <a:ext cx="1073928" cy="1073928"/>
      </dsp:txXfrm>
    </dsp:sp>
    <dsp:sp modelId="{AD937AD0-33C6-4DEA-8C63-0B61D13A9235}">
      <dsp:nvSpPr>
        <dsp:cNvPr id="0" name=""/>
        <dsp:cNvSpPr/>
      </dsp:nvSpPr>
      <dsp:spPr>
        <a:xfrm>
          <a:off x="3914725" y="3195283"/>
          <a:ext cx="1518764" cy="1518764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ESZA+ 88 </a:t>
          </a:r>
          <a:r>
            <a:rPr lang="hu-HU" sz="1900" kern="1200" dirty="0" err="1"/>
            <a:t>mrd</a:t>
          </a:r>
          <a:r>
            <a:rPr lang="hu-HU" sz="1900" kern="1200" dirty="0"/>
            <a:t> </a:t>
          </a:r>
          <a:r>
            <a:rPr lang="hu-HU" sz="1900" kern="1200" dirty="0">
              <a:latin typeface="Georgia"/>
            </a:rPr>
            <a:t>€ </a:t>
          </a:r>
          <a:endParaRPr lang="hu-HU" sz="1900" kern="1200" dirty="0"/>
        </a:p>
      </dsp:txBody>
      <dsp:txXfrm>
        <a:off x="4137143" y="3417701"/>
        <a:ext cx="1073928" cy="1073928"/>
      </dsp:txXfrm>
    </dsp:sp>
    <dsp:sp modelId="{47B1CAF3-69E3-4734-9736-A245D07C2BBD}">
      <dsp:nvSpPr>
        <dsp:cNvPr id="0" name=""/>
        <dsp:cNvSpPr/>
      </dsp:nvSpPr>
      <dsp:spPr>
        <a:xfrm>
          <a:off x="491854" y="3195283"/>
          <a:ext cx="1518764" cy="1518764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ERFA 200.4 </a:t>
          </a:r>
          <a:r>
            <a:rPr lang="hu-HU" sz="1900" kern="1200" dirty="0" err="1"/>
            <a:t>mrd</a:t>
          </a:r>
          <a:r>
            <a:rPr lang="hu-HU" sz="1900" kern="1200" dirty="0"/>
            <a:t> </a:t>
          </a:r>
          <a:r>
            <a:rPr lang="hu-HU" sz="1900" kern="1200" dirty="0">
              <a:latin typeface="Georgia"/>
            </a:rPr>
            <a:t>€</a:t>
          </a:r>
          <a:endParaRPr lang="hu-HU" sz="1900" kern="1200" dirty="0"/>
        </a:p>
      </dsp:txBody>
      <dsp:txXfrm>
        <a:off x="714272" y="3417701"/>
        <a:ext cx="1073928" cy="10739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80182-AFA2-481B-B488-0F43130842BC}">
      <dsp:nvSpPr>
        <dsp:cNvPr id="0" name=""/>
        <dsp:cNvSpPr/>
      </dsp:nvSpPr>
      <dsp:spPr>
        <a:xfrm>
          <a:off x="0" y="191215"/>
          <a:ext cx="2831976" cy="1699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NGEU </a:t>
          </a:r>
        </a:p>
      </dsp:txBody>
      <dsp:txXfrm>
        <a:off x="0" y="191215"/>
        <a:ext cx="2831976" cy="1699185"/>
      </dsp:txXfrm>
    </dsp:sp>
    <dsp:sp modelId="{614A924C-CABF-47F3-ADDE-3FDE8E035026}">
      <dsp:nvSpPr>
        <dsp:cNvPr id="0" name=""/>
        <dsp:cNvSpPr/>
      </dsp:nvSpPr>
      <dsp:spPr>
        <a:xfrm>
          <a:off x="0" y="2173598"/>
          <a:ext cx="2831976" cy="1699185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600" kern="1200" dirty="0"/>
            <a:t>MFF új és megerősített prioritások  </a:t>
          </a:r>
        </a:p>
      </dsp:txBody>
      <dsp:txXfrm>
        <a:off x="0" y="2173598"/>
        <a:ext cx="2831976" cy="169918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6E7AD5-CA04-4245-99CD-36AB9AB53220}">
      <dsp:nvSpPr>
        <dsp:cNvPr id="0" name=""/>
        <dsp:cNvSpPr/>
      </dsp:nvSpPr>
      <dsp:spPr>
        <a:xfrm>
          <a:off x="916483" y="1984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foglalkoztatás </a:t>
          </a:r>
        </a:p>
      </dsp:txBody>
      <dsp:txXfrm>
        <a:off x="916483" y="1984"/>
        <a:ext cx="2030015" cy="1218009"/>
      </dsp:txXfrm>
    </dsp:sp>
    <dsp:sp modelId="{5B364EA6-3066-4635-80B7-8C489927992B}">
      <dsp:nvSpPr>
        <dsp:cNvPr id="0" name=""/>
        <dsp:cNvSpPr/>
      </dsp:nvSpPr>
      <dsp:spPr>
        <a:xfrm>
          <a:off x="3149500" y="1984"/>
          <a:ext cx="2030015" cy="121800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munkavállalói mobilitás</a:t>
          </a:r>
        </a:p>
      </dsp:txBody>
      <dsp:txXfrm>
        <a:off x="3149500" y="1984"/>
        <a:ext cx="2030015" cy="1218009"/>
      </dsp:txXfrm>
    </dsp:sp>
    <dsp:sp modelId="{8A1D565E-6CD9-4059-92B5-032DE6096327}">
      <dsp:nvSpPr>
        <dsp:cNvPr id="0" name=""/>
        <dsp:cNvSpPr/>
      </dsp:nvSpPr>
      <dsp:spPr>
        <a:xfrm>
          <a:off x="916483" y="1422995"/>
          <a:ext cx="2030015" cy="121800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oktatás</a:t>
          </a:r>
        </a:p>
      </dsp:txBody>
      <dsp:txXfrm>
        <a:off x="916483" y="1422995"/>
        <a:ext cx="2030015" cy="1218009"/>
      </dsp:txXfrm>
    </dsp:sp>
    <dsp:sp modelId="{7CF364CC-DB17-4DF6-B024-FA0C8520C2BA}">
      <dsp:nvSpPr>
        <dsp:cNvPr id="0" name=""/>
        <dsp:cNvSpPr/>
      </dsp:nvSpPr>
      <dsp:spPr>
        <a:xfrm>
          <a:off x="3149500" y="1422995"/>
          <a:ext cx="2030015" cy="121800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társadalmi befogadás </a:t>
          </a:r>
        </a:p>
      </dsp:txBody>
      <dsp:txXfrm>
        <a:off x="3149500" y="1422995"/>
        <a:ext cx="2030015" cy="1218009"/>
      </dsp:txXfrm>
    </dsp:sp>
    <dsp:sp modelId="{7BC8AC4D-2B10-4F79-B76B-1B9B21A31720}">
      <dsp:nvSpPr>
        <dsp:cNvPr id="0" name=""/>
        <dsp:cNvSpPr/>
      </dsp:nvSpPr>
      <dsp:spPr>
        <a:xfrm>
          <a:off x="916483" y="2844006"/>
          <a:ext cx="2030015" cy="121800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szegénység felszámolása  </a:t>
          </a:r>
        </a:p>
      </dsp:txBody>
      <dsp:txXfrm>
        <a:off x="916483" y="2844006"/>
        <a:ext cx="2030015" cy="1218009"/>
      </dsp:txXfrm>
    </dsp:sp>
    <dsp:sp modelId="{697BDD1B-A462-44D3-A4A6-B324A50D12DB}">
      <dsp:nvSpPr>
        <dsp:cNvPr id="0" name=""/>
        <dsp:cNvSpPr/>
      </dsp:nvSpPr>
      <dsp:spPr>
        <a:xfrm>
          <a:off x="3149500" y="2844006"/>
          <a:ext cx="2030015" cy="121800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egészségügy</a:t>
          </a:r>
        </a:p>
      </dsp:txBody>
      <dsp:txXfrm>
        <a:off x="3149500" y="2844006"/>
        <a:ext cx="2030015" cy="1218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269CA1-2528-40B6-BBC8-A68249E0549C}">
      <dsp:nvSpPr>
        <dsp:cNvPr id="0" name=""/>
        <dsp:cNvSpPr/>
      </dsp:nvSpPr>
      <dsp:spPr>
        <a:xfrm rot="10800000">
          <a:off x="1657812" y="1233"/>
          <a:ext cx="5655318" cy="933410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6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Technológiai, termelékenységi és globalizációs  kihívások  az oktatási-képzési rendszer átalakítását igénylik</a:t>
          </a:r>
        </a:p>
      </dsp:txBody>
      <dsp:txXfrm rot="10800000">
        <a:off x="1891164" y="1233"/>
        <a:ext cx="5421966" cy="933410"/>
      </dsp:txXfrm>
    </dsp:sp>
    <dsp:sp modelId="{EFD68878-283F-4CA9-A9AA-E8FB4D13A812}">
      <dsp:nvSpPr>
        <dsp:cNvPr id="0" name=""/>
        <dsp:cNvSpPr/>
      </dsp:nvSpPr>
      <dsp:spPr>
        <a:xfrm>
          <a:off x="1191107" y="1233"/>
          <a:ext cx="933410" cy="933410"/>
        </a:xfrm>
        <a:prstGeom prst="ellipse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C4EDCB-8A7C-4F56-AF5E-D438D8F347C4}">
      <dsp:nvSpPr>
        <dsp:cNvPr id="0" name=""/>
        <dsp:cNvSpPr/>
      </dsp:nvSpPr>
      <dsp:spPr>
        <a:xfrm rot="10800000">
          <a:off x="1657812" y="1213274"/>
          <a:ext cx="5655318" cy="933410"/>
        </a:xfrm>
        <a:prstGeom prst="homePlate">
          <a:avLst/>
        </a:prstGeom>
        <a:solidFill>
          <a:schemeClr val="accent3">
            <a:hueOff val="-5513091"/>
            <a:satOff val="8941"/>
            <a:lumOff val="6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6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Tartós  munkanélküliség és fiatalok munkanélküli rátája magas </a:t>
          </a:r>
        </a:p>
      </dsp:txBody>
      <dsp:txXfrm rot="10800000">
        <a:off x="1891164" y="1213274"/>
        <a:ext cx="5421966" cy="933410"/>
      </dsp:txXfrm>
    </dsp:sp>
    <dsp:sp modelId="{F2B2C183-D8E1-4A11-A2E8-35AEC487D931}">
      <dsp:nvSpPr>
        <dsp:cNvPr id="0" name=""/>
        <dsp:cNvSpPr/>
      </dsp:nvSpPr>
      <dsp:spPr>
        <a:xfrm>
          <a:off x="1191107" y="1213274"/>
          <a:ext cx="933410" cy="933410"/>
        </a:xfrm>
        <a:prstGeom prst="ellipse">
          <a:avLst/>
        </a:prstGeom>
        <a:solidFill>
          <a:schemeClr val="accent3">
            <a:tint val="50000"/>
            <a:hueOff val="-5681673"/>
            <a:satOff val="6612"/>
            <a:lumOff val="56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FD64A3-DD60-484F-AB47-87934E53DF77}">
      <dsp:nvSpPr>
        <dsp:cNvPr id="0" name=""/>
        <dsp:cNvSpPr/>
      </dsp:nvSpPr>
      <dsp:spPr>
        <a:xfrm rot="10800000">
          <a:off x="1657812" y="2425315"/>
          <a:ext cx="5655318" cy="933410"/>
        </a:xfrm>
        <a:prstGeom prst="homePlate">
          <a:avLst/>
        </a:prstGeom>
        <a:solidFill>
          <a:schemeClr val="accent3">
            <a:hueOff val="-11026182"/>
            <a:satOff val="17881"/>
            <a:lumOff val="131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6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Magas a szegénységnek, társadalmi kirekesztésnek kitett személyek aránya </a:t>
          </a:r>
        </a:p>
      </dsp:txBody>
      <dsp:txXfrm rot="10800000">
        <a:off x="1891164" y="2425315"/>
        <a:ext cx="5421966" cy="933410"/>
      </dsp:txXfrm>
    </dsp:sp>
    <dsp:sp modelId="{E2430F0E-4A5E-49C7-A48B-C0EB3CA447F2}">
      <dsp:nvSpPr>
        <dsp:cNvPr id="0" name=""/>
        <dsp:cNvSpPr/>
      </dsp:nvSpPr>
      <dsp:spPr>
        <a:xfrm>
          <a:off x="1191107" y="2425315"/>
          <a:ext cx="933410" cy="933410"/>
        </a:xfrm>
        <a:prstGeom prst="ellipse">
          <a:avLst/>
        </a:prstGeom>
        <a:solidFill>
          <a:schemeClr val="accent3">
            <a:tint val="50000"/>
            <a:hueOff val="-11363345"/>
            <a:satOff val="13225"/>
            <a:lumOff val="112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0284D8-CBF0-41D5-B504-54BE16487D4E}">
      <dsp:nvSpPr>
        <dsp:cNvPr id="0" name=""/>
        <dsp:cNvSpPr/>
      </dsp:nvSpPr>
      <dsp:spPr>
        <a:xfrm rot="10800000">
          <a:off x="1657812" y="3637355"/>
          <a:ext cx="5655318" cy="933410"/>
        </a:xfrm>
        <a:prstGeom prst="homePlate">
          <a:avLst/>
        </a:prstGeom>
        <a:solidFill>
          <a:schemeClr val="accent3">
            <a:hueOff val="-16539272"/>
            <a:satOff val="26822"/>
            <a:lumOff val="19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1608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000" kern="1200" dirty="0"/>
            <a:t>A társadalmat és munka világát érintő demográfiai trendek  (öregedő társadalom, migráció)  </a:t>
          </a:r>
        </a:p>
      </dsp:txBody>
      <dsp:txXfrm rot="10800000">
        <a:off x="1891164" y="3637355"/>
        <a:ext cx="5421966" cy="933410"/>
      </dsp:txXfrm>
    </dsp:sp>
    <dsp:sp modelId="{B374D103-11E3-4DDB-BE33-09C6CF3FA2D4}">
      <dsp:nvSpPr>
        <dsp:cNvPr id="0" name=""/>
        <dsp:cNvSpPr/>
      </dsp:nvSpPr>
      <dsp:spPr>
        <a:xfrm>
          <a:off x="1191107" y="3637355"/>
          <a:ext cx="933410" cy="933410"/>
        </a:xfrm>
        <a:prstGeom prst="ellipse">
          <a:avLst/>
        </a:prstGeom>
        <a:solidFill>
          <a:schemeClr val="accent3">
            <a:tint val="50000"/>
            <a:hueOff val="-17045017"/>
            <a:satOff val="19837"/>
            <a:lumOff val="1687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B2191-228E-4FC6-ABCB-D63A262E2C3A}">
      <dsp:nvSpPr>
        <dsp:cNvPr id="0" name=""/>
        <dsp:cNvSpPr/>
      </dsp:nvSpPr>
      <dsp:spPr>
        <a:xfrm>
          <a:off x="3384537" y="1988"/>
          <a:ext cx="1409724" cy="91632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Uniós szabályozás</a:t>
          </a:r>
        </a:p>
      </dsp:txBody>
      <dsp:txXfrm>
        <a:off x="3384537" y="1988"/>
        <a:ext cx="1409724" cy="916321"/>
      </dsp:txXfrm>
    </dsp:sp>
    <dsp:sp modelId="{C3E39DE9-5361-490D-99DB-5BF0D5E927C6}">
      <dsp:nvSpPr>
        <dsp:cNvPr id="0" name=""/>
        <dsp:cNvSpPr/>
      </dsp:nvSpPr>
      <dsp:spPr>
        <a:xfrm>
          <a:off x="2257908" y="460148"/>
          <a:ext cx="3662982" cy="3662982"/>
        </a:xfrm>
        <a:custGeom>
          <a:avLst/>
          <a:gdLst/>
          <a:ahLst/>
          <a:cxnLst/>
          <a:rect l="0" t="0" r="0" b="0"/>
          <a:pathLst>
            <a:path>
              <a:moveTo>
                <a:pt x="2546047" y="145143"/>
              </a:moveTo>
              <a:arcTo wR="1831491" hR="1831491" stAng="17577830" swAng="1962510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AA915C-009A-43DA-AB92-ED25E93D6A21}">
      <dsp:nvSpPr>
        <dsp:cNvPr id="0" name=""/>
        <dsp:cNvSpPr/>
      </dsp:nvSpPr>
      <dsp:spPr>
        <a:xfrm>
          <a:off x="5126389" y="1267517"/>
          <a:ext cx="1409724" cy="91632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Finanszírozás </a:t>
          </a:r>
        </a:p>
      </dsp:txBody>
      <dsp:txXfrm>
        <a:off x="5126389" y="1267517"/>
        <a:ext cx="1409724" cy="916321"/>
      </dsp:txXfrm>
    </dsp:sp>
    <dsp:sp modelId="{6B6D6D00-EA8B-494B-A500-DC4CF9BA3DE3}">
      <dsp:nvSpPr>
        <dsp:cNvPr id="0" name=""/>
        <dsp:cNvSpPr/>
      </dsp:nvSpPr>
      <dsp:spPr>
        <a:xfrm>
          <a:off x="2257908" y="460148"/>
          <a:ext cx="3662982" cy="3662982"/>
        </a:xfrm>
        <a:custGeom>
          <a:avLst/>
          <a:gdLst/>
          <a:ahLst/>
          <a:cxnLst/>
          <a:rect l="0" t="0" r="0" b="0"/>
          <a:pathLst>
            <a:path>
              <a:moveTo>
                <a:pt x="3660460" y="1735401"/>
              </a:moveTo>
              <a:arcTo wR="1831491" hR="1831491" stAng="21419554" swAng="2197050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080495-C482-4CBF-BBD5-20D704E9646D}">
      <dsp:nvSpPr>
        <dsp:cNvPr id="0" name=""/>
        <dsp:cNvSpPr/>
      </dsp:nvSpPr>
      <dsp:spPr>
        <a:xfrm>
          <a:off x="4461061" y="3315187"/>
          <a:ext cx="1409724" cy="91632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Európai szemeszter</a:t>
          </a:r>
        </a:p>
      </dsp:txBody>
      <dsp:txXfrm>
        <a:off x="4461061" y="3315187"/>
        <a:ext cx="1409724" cy="916321"/>
      </dsp:txXfrm>
    </dsp:sp>
    <dsp:sp modelId="{130B1524-F304-4193-A23C-1D6916F6EF49}">
      <dsp:nvSpPr>
        <dsp:cNvPr id="0" name=""/>
        <dsp:cNvSpPr/>
      </dsp:nvSpPr>
      <dsp:spPr>
        <a:xfrm>
          <a:off x="2257908" y="460148"/>
          <a:ext cx="3662982" cy="3662982"/>
        </a:xfrm>
        <a:custGeom>
          <a:avLst/>
          <a:gdLst/>
          <a:ahLst/>
          <a:cxnLst/>
          <a:rect l="0" t="0" r="0" b="0"/>
          <a:pathLst>
            <a:path>
              <a:moveTo>
                <a:pt x="2195871" y="3626369"/>
              </a:moveTo>
              <a:arcTo wR="1831491" hR="1831491" stAng="4711458" swAng="1377085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61B4A6-8608-4104-9692-23E76756343E}">
      <dsp:nvSpPr>
        <dsp:cNvPr id="0" name=""/>
        <dsp:cNvSpPr/>
      </dsp:nvSpPr>
      <dsp:spPr>
        <a:xfrm>
          <a:off x="2308013" y="3315187"/>
          <a:ext cx="1409724" cy="91632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Szociális dialógus </a:t>
          </a:r>
        </a:p>
      </dsp:txBody>
      <dsp:txXfrm>
        <a:off x="2308013" y="3315187"/>
        <a:ext cx="1409724" cy="916321"/>
      </dsp:txXfrm>
    </dsp:sp>
    <dsp:sp modelId="{8AC04EC4-6707-4644-A8C2-512096284408}">
      <dsp:nvSpPr>
        <dsp:cNvPr id="0" name=""/>
        <dsp:cNvSpPr/>
      </dsp:nvSpPr>
      <dsp:spPr>
        <a:xfrm>
          <a:off x="2257908" y="460148"/>
          <a:ext cx="3662982" cy="3662982"/>
        </a:xfrm>
        <a:custGeom>
          <a:avLst/>
          <a:gdLst/>
          <a:ahLst/>
          <a:cxnLst/>
          <a:rect l="0" t="0" r="0" b="0"/>
          <a:pathLst>
            <a:path>
              <a:moveTo>
                <a:pt x="306181" y="2845290"/>
              </a:moveTo>
              <a:arcTo wR="1831491" hR="1831491" stAng="8783397" swAng="2197050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300863-853D-402D-BD53-767201FA94EE}">
      <dsp:nvSpPr>
        <dsp:cNvPr id="0" name=""/>
        <dsp:cNvSpPr/>
      </dsp:nvSpPr>
      <dsp:spPr>
        <a:xfrm>
          <a:off x="1642685" y="1267517"/>
          <a:ext cx="1409724" cy="916321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500" kern="1200" dirty="0"/>
            <a:t>Civil társadalom </a:t>
          </a:r>
        </a:p>
      </dsp:txBody>
      <dsp:txXfrm>
        <a:off x="1642685" y="1267517"/>
        <a:ext cx="1409724" cy="916321"/>
      </dsp:txXfrm>
    </dsp:sp>
    <dsp:sp modelId="{2CA81CB2-B362-4BB3-BB12-F8A63C21A5A0}">
      <dsp:nvSpPr>
        <dsp:cNvPr id="0" name=""/>
        <dsp:cNvSpPr/>
      </dsp:nvSpPr>
      <dsp:spPr>
        <a:xfrm>
          <a:off x="2257908" y="460148"/>
          <a:ext cx="3662982" cy="3662982"/>
        </a:xfrm>
        <a:custGeom>
          <a:avLst/>
          <a:gdLst/>
          <a:ahLst/>
          <a:cxnLst/>
          <a:rect l="0" t="0" r="0" b="0"/>
          <a:pathLst>
            <a:path>
              <a:moveTo>
                <a:pt x="318998" y="798667"/>
              </a:moveTo>
              <a:arcTo wR="1831491" hR="1831491" stAng="12859660" swAng="1962510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ECC42C-8317-4134-82DD-FE95D5EF9A4E}">
      <dsp:nvSpPr>
        <dsp:cNvPr id="0" name=""/>
        <dsp:cNvSpPr/>
      </dsp:nvSpPr>
      <dsp:spPr>
        <a:xfrm>
          <a:off x="3334275" y="-64952"/>
          <a:ext cx="1768503" cy="124056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társadalmi kirekesztés </a:t>
          </a:r>
        </a:p>
      </dsp:txBody>
      <dsp:txXfrm>
        <a:off x="3334275" y="-64952"/>
        <a:ext cx="1768503" cy="1240561"/>
      </dsp:txXfrm>
    </dsp:sp>
    <dsp:sp modelId="{DB1A1A60-C30C-4B5E-8B93-2A55BC6B2CEF}">
      <dsp:nvSpPr>
        <dsp:cNvPr id="0" name=""/>
        <dsp:cNvSpPr/>
      </dsp:nvSpPr>
      <dsp:spPr>
        <a:xfrm>
          <a:off x="2325238" y="569823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953285" y="277425"/>
              </a:moveTo>
              <a:arcTo wR="1950619" hR="1950619" stAng="18055937" swAng="1072541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D3E20A-0DF4-4DBE-B791-9E37F59A383E}">
      <dsp:nvSpPr>
        <dsp:cNvPr id="0" name=""/>
        <dsp:cNvSpPr/>
      </dsp:nvSpPr>
      <dsp:spPr>
        <a:xfrm>
          <a:off x="5133948" y="1392080"/>
          <a:ext cx="1942843" cy="977073"/>
        </a:xfrm>
        <a:prstGeom prst="roundRect">
          <a:avLst/>
        </a:prstGeom>
        <a:solidFill>
          <a:schemeClr val="accent2">
            <a:hueOff val="1687997"/>
            <a:satOff val="625"/>
            <a:lumOff val="1912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gyengíti  iskola teljesítményt, egészséget </a:t>
          </a:r>
        </a:p>
      </dsp:txBody>
      <dsp:txXfrm>
        <a:off x="5133948" y="1392080"/>
        <a:ext cx="1942843" cy="977073"/>
      </dsp:txXfrm>
    </dsp:sp>
    <dsp:sp modelId="{A10BD982-1D51-45BF-97E1-C7FDD6B8C821}">
      <dsp:nvSpPr>
        <dsp:cNvPr id="0" name=""/>
        <dsp:cNvSpPr/>
      </dsp:nvSpPr>
      <dsp:spPr>
        <a:xfrm>
          <a:off x="2299602" y="532772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3898098" y="2061241"/>
              </a:moveTo>
              <a:arcTo wR="1950619" hR="1950619" stAng="21795064" swAng="1218084"/>
            </a:path>
          </a:pathLst>
        </a:custGeom>
        <a:noFill/>
        <a:ln w="9525" cap="flat" cmpd="sng" algn="ctr">
          <a:solidFill>
            <a:schemeClr val="accent2">
              <a:hueOff val="1687997"/>
              <a:satOff val="625"/>
              <a:lumOff val="1912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883928-11E3-4543-9D15-011C2498B862}">
      <dsp:nvSpPr>
        <dsp:cNvPr id="0" name=""/>
        <dsp:cNvSpPr/>
      </dsp:nvSpPr>
      <dsp:spPr>
        <a:xfrm>
          <a:off x="4434927" y="3463442"/>
          <a:ext cx="1923677" cy="1196065"/>
        </a:xfrm>
        <a:prstGeom prst="roundRect">
          <a:avLst/>
        </a:prstGeom>
        <a:solidFill>
          <a:schemeClr val="accent2">
            <a:hueOff val="3375995"/>
            <a:satOff val="1250"/>
            <a:lumOff val="3823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iskolai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lemorzsolódás </a:t>
          </a:r>
        </a:p>
      </dsp:txBody>
      <dsp:txXfrm>
        <a:off x="4434927" y="3463442"/>
        <a:ext cx="1923677" cy="1196065"/>
      </dsp:txXfrm>
    </dsp:sp>
    <dsp:sp modelId="{D71A31B5-1B66-4BBF-9648-BA3824B6EE10}">
      <dsp:nvSpPr>
        <dsp:cNvPr id="0" name=""/>
        <dsp:cNvSpPr/>
      </dsp:nvSpPr>
      <dsp:spPr>
        <a:xfrm>
          <a:off x="1919089" y="607692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2411647" y="3845973"/>
              </a:moveTo>
              <a:arcTo wR="1950619" hR="1950619" stAng="4579728" swAng="574136"/>
            </a:path>
          </a:pathLst>
        </a:custGeom>
        <a:noFill/>
        <a:ln w="9525" cap="flat" cmpd="sng" algn="ctr">
          <a:solidFill>
            <a:schemeClr val="accent2">
              <a:hueOff val="3375995"/>
              <a:satOff val="1250"/>
              <a:lumOff val="3823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8284DB-6B0E-4825-94EE-8255C7CC8CE1}">
      <dsp:nvSpPr>
        <dsp:cNvPr id="0" name=""/>
        <dsp:cNvSpPr/>
      </dsp:nvSpPr>
      <dsp:spPr>
        <a:xfrm>
          <a:off x="1966119" y="3486003"/>
          <a:ext cx="1935237" cy="1150944"/>
        </a:xfrm>
        <a:prstGeom prst="roundRect">
          <a:avLst/>
        </a:prstGeom>
        <a:solidFill>
          <a:schemeClr val="accent2">
            <a:hueOff val="5063992"/>
            <a:satOff val="1876"/>
            <a:lumOff val="5735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700" kern="1200" dirty="0"/>
            <a:t>tartós munkanélküliség </a:t>
          </a:r>
        </a:p>
      </dsp:txBody>
      <dsp:txXfrm>
        <a:off x="1966119" y="3486003"/>
        <a:ext cx="1935237" cy="1150944"/>
      </dsp:txXfrm>
    </dsp:sp>
    <dsp:sp modelId="{8D64EE8D-1D12-45FA-9622-D181E6540034}">
      <dsp:nvSpPr>
        <dsp:cNvPr id="0" name=""/>
        <dsp:cNvSpPr/>
      </dsp:nvSpPr>
      <dsp:spPr>
        <a:xfrm>
          <a:off x="2275254" y="714755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100381" y="2568305"/>
              </a:moveTo>
              <a:arcTo wR="1950619" hR="1950619" stAng="9692331" swAng="1181290"/>
            </a:path>
          </a:pathLst>
        </a:custGeom>
        <a:noFill/>
        <a:ln w="9525" cap="flat" cmpd="sng" algn="ctr">
          <a:solidFill>
            <a:schemeClr val="accent2">
              <a:hueOff val="5063992"/>
              <a:satOff val="1876"/>
              <a:lumOff val="5735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6F9E3-A9D2-4493-B652-730E82B62EA1}">
      <dsp:nvSpPr>
        <dsp:cNvPr id="0" name=""/>
        <dsp:cNvSpPr/>
      </dsp:nvSpPr>
      <dsp:spPr>
        <a:xfrm>
          <a:off x="1426060" y="1309341"/>
          <a:ext cx="1935252" cy="1096540"/>
        </a:xfrm>
        <a:prstGeom prst="roundRect">
          <a:avLst/>
        </a:prstGeom>
        <a:solidFill>
          <a:schemeClr val="accent2">
            <a:hueOff val="6751989"/>
            <a:satOff val="2501"/>
            <a:lumOff val="7646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800" kern="1200" dirty="0"/>
            <a:t>szegénység </a:t>
          </a:r>
        </a:p>
      </dsp:txBody>
      <dsp:txXfrm>
        <a:off x="1426060" y="1309341"/>
        <a:ext cx="1935252" cy="1096540"/>
      </dsp:txXfrm>
    </dsp:sp>
    <dsp:sp modelId="{6403EC50-22FE-4296-A575-B6E893A6EE34}">
      <dsp:nvSpPr>
        <dsp:cNvPr id="0" name=""/>
        <dsp:cNvSpPr/>
      </dsp:nvSpPr>
      <dsp:spPr>
        <a:xfrm>
          <a:off x="2248866" y="584106"/>
          <a:ext cx="3901238" cy="3901238"/>
        </a:xfrm>
        <a:custGeom>
          <a:avLst/>
          <a:gdLst/>
          <a:ahLst/>
          <a:cxnLst/>
          <a:rect l="0" t="0" r="0" b="0"/>
          <a:pathLst>
            <a:path>
              <a:moveTo>
                <a:pt x="543435" y="599786"/>
              </a:moveTo>
              <a:arcTo wR="1950619" hR="1950619" stAng="13429770" swAng="895657"/>
            </a:path>
          </a:pathLst>
        </a:custGeom>
        <a:noFill/>
        <a:ln w="9525" cap="flat" cmpd="sng" algn="ctr">
          <a:solidFill>
            <a:schemeClr val="accent2">
              <a:hueOff val="6751989"/>
              <a:satOff val="2501"/>
              <a:lumOff val="7646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zis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179274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728042" y="482860"/>
            <a:ext cx="78867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C6A15-5F44-984B-9411-C4B843FF44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9" y="6131286"/>
            <a:ext cx="466499" cy="64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34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Téglalap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Téglalap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artalom helye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2" name="Tartalom helye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églalap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hu-HU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Tartalom helye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6" name="Tartalom helye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25" name="Ellipszis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zis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Cím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Téglalap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Téglalap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Téglalap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Téglalap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Tartalom helye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hu-HU"/>
              <a:t>Mintaszöveg szerkesztése</a:t>
            </a:r>
          </a:p>
          <a:p>
            <a:pPr lvl="1" eaLnBrk="1" latinLnBrk="0" hangingPunct="1"/>
            <a:r>
              <a:rPr lang="hu-HU"/>
              <a:t>Második szint</a:t>
            </a:r>
          </a:p>
          <a:p>
            <a:pPr lvl="2" eaLnBrk="1" latinLnBrk="0" hangingPunct="1"/>
            <a:r>
              <a:rPr lang="hu-HU"/>
              <a:t>Harmadik szint</a:t>
            </a:r>
          </a:p>
          <a:p>
            <a:pPr lvl="3" eaLnBrk="1" latinLnBrk="0" hangingPunct="1"/>
            <a:r>
              <a:rPr lang="hu-HU"/>
              <a:t>Negyedik szint</a:t>
            </a:r>
          </a:p>
          <a:p>
            <a:pPr lvl="4" eaLnBrk="1" latinLnBrk="0" hangingPunct="1"/>
            <a:r>
              <a:rPr lang="hu-HU"/>
              <a:t>Ötödik szint</a:t>
            </a:r>
            <a:endParaRPr kumimoji="0" lang="en-US"/>
          </a:p>
        </p:txBody>
      </p:sp>
      <p:sp>
        <p:nvSpPr>
          <p:cNvPr id="10" name="Ellipszis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zis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Téglalap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Egyenes összekötő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Téglalap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Téglalap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Téglalap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zis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/>
              <a:t>Mintaszöveg szerkesztése</a:t>
            </a:r>
          </a:p>
        </p:txBody>
      </p:sp>
      <p:sp>
        <p:nvSpPr>
          <p:cNvPr id="22" name="Téglalap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églalap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Téglalap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Téglalap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Téglalap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Téglalap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8AF8E38-41D6-4743-B04F-A5F949957DBE}" type="datetimeFigureOut">
              <a:rPr lang="hu-HU" smtClean="0"/>
              <a:pPr/>
              <a:t>2021. 07. 06.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8" name="Téglalap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zis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E771953B-41AB-491A-A7A9-EF601261250F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/>
              <a:t>Mintaszöveg szerkesztése</a:t>
            </a:r>
          </a:p>
          <a:p>
            <a:pPr lvl="1" eaLnBrk="1" latinLnBrk="0" hangingPunct="1"/>
            <a:r>
              <a:rPr kumimoji="0" lang="hu-HU"/>
              <a:t>Második szint</a:t>
            </a:r>
          </a:p>
          <a:p>
            <a:pPr lvl="2" eaLnBrk="1" latinLnBrk="0" hangingPunct="1"/>
            <a:r>
              <a:rPr kumimoji="0" lang="hu-HU"/>
              <a:t>Harmadik szint</a:t>
            </a:r>
          </a:p>
          <a:p>
            <a:pPr lvl="3" eaLnBrk="1" latinLnBrk="0" hangingPunct="1"/>
            <a:r>
              <a:rPr kumimoji="0" lang="hu-HU"/>
              <a:t>Negyedik szint</a:t>
            </a:r>
          </a:p>
          <a:p>
            <a:pPr lvl="4" eaLnBrk="1" latinLnBrk="0" hangingPunct="1"/>
            <a:r>
              <a:rPr kumimoji="0" lang="hu-HU"/>
              <a:t>Ötödik szint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szocialisportal.hu/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18" Type="http://schemas.openxmlformats.org/officeDocument/2006/relationships/diagramLayout" Target="../diagrams/layout4.xml"/><Relationship Id="rId3" Type="http://schemas.openxmlformats.org/officeDocument/2006/relationships/diagramLayout" Target="../diagrams/layout1.xml"/><Relationship Id="rId21" Type="http://schemas.microsoft.com/office/2007/relationships/diagramDrawing" Target="../diagrams/drawing4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diagramData" Target="../diagrams/data4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20" Type="http://schemas.openxmlformats.org/officeDocument/2006/relationships/diagramColors" Target="../diagrams/colors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19" Type="http://schemas.openxmlformats.org/officeDocument/2006/relationships/diagramQuickStyle" Target="../diagrams/quickStyle4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Kondor Zsuzsanna</a:t>
            </a:r>
          </a:p>
          <a:p>
            <a:r>
              <a:rPr lang="hu-HU" dirty="0"/>
              <a:t>Nemzeti Közszolgálati Egyetem </a:t>
            </a:r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Szociális Európa 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21F1378A-5DCB-41A1-942B-0A3063D76A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8640"/>
            <a:ext cx="3059832" cy="1148368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4FA87470-236C-42CC-A5E4-47C2F9DDB6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1296144" cy="12388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63688" cy="1284312"/>
          </a:xfrm>
        </p:spPr>
        <p:txBody>
          <a:bodyPr/>
          <a:lstStyle/>
          <a:p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esélyegyenlőség és munkavállalás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spcAft>
                <a:spcPts val="600"/>
              </a:spcAft>
              <a:buNone/>
            </a:pPr>
            <a:r>
              <a:rPr lang="hu-HU" sz="2800" b="1" dirty="0"/>
              <a:t>3. Esélyegyenlőség:</a:t>
            </a:r>
            <a:r>
              <a:rPr lang="hu-HU" sz="2800" dirty="0"/>
              <a:t> foglalkoztatás, szociális biztonság, oktatás, közszolgáltatások. Hátrányos helyzetűek támogatása.   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integráció elősegítése, életminőség javítása, a civil társadalom megerősítése és a helyi társadalmi aktivitás növelése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RO</a:t>
            </a:r>
            <a:r>
              <a:rPr lang="hu-HU" sz="2300" b="1" dirty="0"/>
              <a:t>: Petru </a:t>
            </a:r>
            <a:r>
              <a:rPr lang="hu-HU" sz="2300" b="1" dirty="0" err="1"/>
              <a:t>Voi</a:t>
            </a:r>
            <a:r>
              <a:rPr lang="hu-HU" sz="2300" b="1" dirty="0"/>
              <a:t> Alapítvány </a:t>
            </a:r>
            <a:r>
              <a:rPr lang="hu-HU" sz="2300" dirty="0"/>
              <a:t>értelmi fogyatékossággal élők munkahelyi integrációját segíti (gyakornokok  „lízingelése”, munkaköri képzés és </a:t>
            </a:r>
            <a:r>
              <a:rPr lang="hu-HU" sz="2300" dirty="0" err="1"/>
              <a:t>coaching</a:t>
            </a:r>
            <a:r>
              <a:rPr lang="hu-HU" sz="2300" dirty="0"/>
              <a:t>, cégekkel való együttműködés (felügyelet mellett munkavégzés) 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88840"/>
            <a:ext cx="2699157" cy="180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365104"/>
            <a:ext cx="2684024" cy="2016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512" y="914400"/>
            <a:ext cx="2563688" cy="990600"/>
          </a:xfrm>
        </p:spPr>
        <p:txBody>
          <a:bodyPr/>
          <a:lstStyle/>
          <a:p>
            <a:r>
              <a:rPr lang="hu-HU" dirty="0"/>
              <a:t>esélyegyenlőség és munkavállalás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https://pmax.hu/gyakornoki-program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hu-HU" sz="2800" dirty="0"/>
              <a:t>4. </a:t>
            </a:r>
            <a:r>
              <a:rPr lang="hu-HU" sz="2800" b="1" dirty="0"/>
              <a:t>A foglalkoztatás aktív támogatása: </a:t>
            </a:r>
            <a:r>
              <a:rPr lang="hu-HU" sz="2800" dirty="0"/>
              <a:t>jog az elhelyezkedést, önfoglalkoztatást segítő személyre-szabott szolgáltatásokhoz, szociális biztonsághoz és (át)képzéshez, munkanélküliek számára 18 hónap időtartamú segítség.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pl. munkaközvetítés, átképzési, gyakornoki programok  </a:t>
            </a:r>
          </a:p>
          <a:p>
            <a:pPr lvl="1">
              <a:spcAft>
                <a:spcPts val="600"/>
              </a:spcAft>
            </a:pPr>
            <a:r>
              <a:rPr lang="hu-HU" sz="2400" dirty="0"/>
              <a:t>NL: </a:t>
            </a:r>
            <a:r>
              <a:rPr lang="hu-HU" sz="2400" b="1" dirty="0"/>
              <a:t>Tehetség 55+ projekt - </a:t>
            </a:r>
            <a:r>
              <a:rPr lang="hu-HU" sz="2400" dirty="0"/>
              <a:t>idősödő munkavállalók aktivizálása/inaktív státuszba kerülésük megelőzése (munkáltatói és munkavállalói oldalt is felkészíti)</a:t>
            </a:r>
            <a:endParaRPr lang="hu-HU" sz="2300" dirty="0"/>
          </a:p>
          <a:p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916832"/>
            <a:ext cx="180022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941168"/>
            <a:ext cx="240000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914400"/>
            <a:ext cx="2563688" cy="990600"/>
          </a:xfrm>
        </p:spPr>
        <p:txBody>
          <a:bodyPr/>
          <a:lstStyle/>
          <a:p>
            <a:r>
              <a:rPr lang="hu-HU" dirty="0"/>
              <a:t>tisztességes munkafeltételek</a:t>
            </a:r>
            <a:br>
              <a:rPr lang="hu-HU" dirty="0"/>
            </a:b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hu-HU" dirty="0"/>
              <a:t>5. </a:t>
            </a:r>
            <a:r>
              <a:rPr lang="hu-HU" sz="2800" b="1" dirty="0"/>
              <a:t>Biztonságos és rugalmas foglalkoztatás:</a:t>
            </a:r>
            <a:r>
              <a:rPr lang="hu-HU" sz="2800" dirty="0"/>
              <a:t> tisztességes és egyenlő bánásmód munkafeltételek, szociális biztonság és oktatás terén. Rugalmas/minőségi foglalkoztatási módok, önfoglalkoztatás, vállalkozás, mobilitás támogatása. </a:t>
            </a:r>
          </a:p>
          <a:p>
            <a:pPr lvl="1" algn="just"/>
            <a:r>
              <a:rPr lang="hu-HU" sz="2300" dirty="0"/>
              <a:t>pl. (TOP) megyei foglalkoztatási paktumok</a:t>
            </a:r>
          </a:p>
          <a:p>
            <a:pPr lvl="1" algn="just"/>
            <a:r>
              <a:rPr lang="hu-HU" sz="2300" dirty="0"/>
              <a:t>PL: </a:t>
            </a:r>
            <a:r>
              <a:rPr lang="hu-HU" sz="2300" b="1" i="1" dirty="0"/>
              <a:t>Nemzeti Alap a Társadalmi Vállalkozásokért  több száz projekt számára nyújtott hitelt </a:t>
            </a:r>
            <a:endParaRPr lang="hu-HU" sz="2400" b="1" i="1" dirty="0"/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700" i="1" dirty="0">
                <a:solidFill>
                  <a:schemeClr val="tx1"/>
                </a:solidFill>
              </a:rPr>
              <a:t>6. Bérek: tisztességes megélhetést biztosító bérhez való jog, megfelelő minimumbér</a:t>
            </a:r>
            <a:endParaRPr lang="hu-HU" sz="2700" dirty="0">
              <a:solidFill>
                <a:schemeClr val="tx1"/>
              </a:solidFill>
            </a:endParaRPr>
          </a:p>
          <a:p>
            <a:pPr lvl="1" algn="just"/>
            <a:r>
              <a:rPr lang="hu-HU" sz="2400" dirty="0"/>
              <a:t>alapvetően szabályozás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700" i="1" dirty="0">
                <a:solidFill>
                  <a:schemeClr val="tx1"/>
                </a:solidFill>
              </a:rPr>
              <a:t>7. Tájékoztatás a munkaviszony feltételeiről és védelem </a:t>
            </a:r>
            <a:br>
              <a:rPr lang="hu-HU" sz="2700" i="1" dirty="0">
                <a:solidFill>
                  <a:schemeClr val="tx1"/>
                </a:solidFill>
              </a:rPr>
            </a:br>
            <a:r>
              <a:rPr lang="hu-HU" sz="2700" i="1" dirty="0">
                <a:solidFill>
                  <a:schemeClr val="tx1"/>
                </a:solidFill>
              </a:rPr>
              <a:t>elbocsátás esetén</a:t>
            </a:r>
          </a:p>
          <a:p>
            <a:pPr lvl="1" algn="just"/>
            <a:r>
              <a:rPr lang="hu-HU" sz="2400" dirty="0"/>
              <a:t>alapvetően szabályozás</a:t>
            </a:r>
          </a:p>
          <a:p>
            <a:pPr lvl="1" algn="just"/>
            <a:endParaRPr lang="hu-HU" sz="23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381250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05064"/>
            <a:ext cx="2340000" cy="23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914400"/>
            <a:ext cx="2563688" cy="990600"/>
          </a:xfrm>
        </p:spPr>
        <p:txBody>
          <a:bodyPr/>
          <a:lstStyle/>
          <a:p>
            <a:r>
              <a:rPr lang="hu-HU" dirty="0"/>
              <a:t>tisztességes munkafeltételek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40000" lnSpcReduction="20000"/>
          </a:bodyPr>
          <a:lstStyle/>
          <a:p>
            <a:pPr>
              <a:spcAft>
                <a:spcPts val="0"/>
              </a:spcAft>
              <a:buNone/>
            </a:pPr>
            <a:r>
              <a:rPr lang="hu-HU" sz="4000" b="1" dirty="0"/>
              <a:t>8. Szociális párbeszéd és munkavállalói részvétel: </a:t>
            </a:r>
            <a:r>
              <a:rPr lang="hu-HU" sz="4600" dirty="0"/>
              <a:t>szociális partnerek bevonása a jogszabályok és szakpolitikák előkészítésébe és végrehajtásába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hu-HU" sz="3500" dirty="0"/>
              <a:t>érdekképviseleti szervezetek megerősítése, képzése (munkavédelem, munkahelyi biztonság és egészség)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hu-HU" sz="3500" dirty="0"/>
              <a:t>LV: szociális partnetek közös kapacitásfejlesztése </a:t>
            </a:r>
            <a:r>
              <a:rPr lang="hu-HU" sz="2300" dirty="0"/>
              <a:t>5 </a:t>
            </a:r>
            <a:r>
              <a:rPr lang="hu-HU" sz="3600" dirty="0"/>
              <a:t>ágazatban jobb kollektív érdekérvényesítés érdekében  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endParaRPr lang="hu-HU" sz="3600" dirty="0"/>
          </a:p>
          <a:p>
            <a:pPr>
              <a:spcAft>
                <a:spcPts val="0"/>
              </a:spcAft>
              <a:buNone/>
            </a:pPr>
            <a:r>
              <a:rPr lang="hu-HU" sz="4600" b="1" dirty="0"/>
              <a:t>9. A munka és a magánélet közötti egyensúly: </a:t>
            </a:r>
            <a:r>
              <a:rPr lang="hu-HU" sz="4600" dirty="0"/>
              <a:t>szülők, családtagot gondozók joga a szabadsághoz, rugalmas munkakörülményekhez, gondozási szolgáltatásokhoz. 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hu-HU" sz="3400" dirty="0"/>
              <a:t>pl. házi segítségnyújtó szolgálat fejlesztésének támogatása (TÁMOP: családtag okán ápolási díjban részesülők szakmai képzése – részmunkaidőben állást vállalhat)</a:t>
            </a:r>
          </a:p>
          <a:p>
            <a:pPr lvl="1">
              <a:lnSpc>
                <a:spcPct val="110000"/>
              </a:lnSpc>
              <a:spcAft>
                <a:spcPts val="600"/>
              </a:spcAft>
            </a:pPr>
            <a:r>
              <a:rPr lang="hu-HU" sz="3400" dirty="0"/>
              <a:t>PL: </a:t>
            </a:r>
            <a:r>
              <a:rPr lang="hu-HU" sz="3400" dirty="0" err="1"/>
              <a:t>Imago</a:t>
            </a:r>
            <a:r>
              <a:rPr lang="hu-HU" sz="3400" dirty="0"/>
              <a:t> Alapítvány a tartósan beteget ápolók izoláltságát enyhíti (segítő révén szabadidőt kapnak)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3526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914400"/>
            <a:ext cx="2563688" cy="990600"/>
          </a:xfrm>
        </p:spPr>
        <p:txBody>
          <a:bodyPr/>
          <a:lstStyle/>
          <a:p>
            <a:r>
              <a:rPr lang="hu-HU" dirty="0"/>
              <a:t>tisztességes munkafeltételek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spcAft>
                <a:spcPts val="0"/>
              </a:spcAft>
              <a:buNone/>
            </a:pPr>
            <a:r>
              <a:rPr lang="hu-HU" sz="2800" b="1" dirty="0"/>
              <a:t>10. Egészséges, biztonságos és megfelelően kialakított munkakörnyezet,</a:t>
            </a:r>
            <a:br>
              <a:rPr lang="hu-HU" sz="2800" b="1" dirty="0"/>
            </a:br>
            <a:r>
              <a:rPr lang="hu-HU" sz="2800" b="1" dirty="0"/>
              <a:t>és adatvédelem: </a:t>
            </a:r>
            <a:r>
              <a:rPr lang="hu-HU" sz="2800" dirty="0"/>
              <a:t>egészségügyi és biztonsági kockázatoktól való védelem, a munka jellegének megfelelő és a fenntartható, tartós munkavégzést garantáló munkakörülmények.</a:t>
            </a:r>
          </a:p>
          <a:p>
            <a:pPr lvl="1">
              <a:spcAft>
                <a:spcPts val="600"/>
              </a:spcAft>
            </a:pPr>
            <a:r>
              <a:rPr lang="hu-HU" sz="2100" dirty="0"/>
              <a:t>NL: </a:t>
            </a:r>
            <a:r>
              <a:rPr lang="hu-HU" sz="2100" b="1" i="1" dirty="0" err="1"/>
              <a:t>Leekerweide</a:t>
            </a:r>
            <a:r>
              <a:rPr lang="hu-HU" sz="2100" dirty="0"/>
              <a:t> fogyatékosokat gondozó intézmény munkatársainak továbbképzése a foglalkoztatás biztonsága (jó közérzet, betegek  </a:t>
            </a:r>
            <a:r>
              <a:rPr lang="hu-HU" sz="2100" dirty="0" err="1"/>
              <a:t>aggressziójának</a:t>
            </a:r>
            <a:r>
              <a:rPr lang="hu-HU" sz="2100" dirty="0"/>
              <a:t> kezelése) érdekében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852936"/>
            <a:ext cx="194310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II. szociális védelem és társadalmi befogadás</a:t>
            </a:r>
            <a:endParaRPr lang="hu-HU" b="1" dirty="0"/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églalap 7"/>
          <p:cNvSpPr/>
          <p:nvPr/>
        </p:nvSpPr>
        <p:spPr>
          <a:xfrm>
            <a:off x="323528" y="1556792"/>
            <a:ext cx="2088232" cy="93610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b="1" dirty="0"/>
              <a:t>Megtörni az ördögi kört!!!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512" y="260648"/>
            <a:ext cx="2952328" cy="1800200"/>
          </a:xfrm>
        </p:spPr>
        <p:txBody>
          <a:bodyPr/>
          <a:lstStyle/>
          <a:p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szociális védelem és társadalmi befogadás </a:t>
            </a:r>
            <a:br>
              <a:rPr lang="hu-HU" dirty="0"/>
            </a:br>
            <a:endParaRPr lang="hu-HU" dirty="0"/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hu-HU" dirty="0"/>
              <a:t>Nyírparasznya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Kántorjánosi </a:t>
            </a:r>
          </a:p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11. </a:t>
            </a:r>
            <a:r>
              <a:rPr lang="hu-HU" sz="2800" dirty="0"/>
              <a:t>Gyermekgondozás és a gyermekek támogatása: korai, elérhető, és minőségi nevelés, a szegénység elleni védelem,  egyenlő esélyek</a:t>
            </a:r>
          </a:p>
          <a:p>
            <a:pPr lvl="1"/>
            <a:r>
              <a:rPr lang="hu-HU" sz="2400" dirty="0"/>
              <a:t>pl. </a:t>
            </a:r>
            <a:r>
              <a:rPr lang="hu-HU" sz="2400" b="1" i="1" dirty="0"/>
              <a:t>Biztos Kezdet </a:t>
            </a:r>
            <a:r>
              <a:rPr lang="hu-HU" sz="2400" dirty="0"/>
              <a:t>program és a Gyerekházak: hátrányos helyzetű gyermekek korai, célzott képesség fejlesztése, korán jelentkező hátrányok mérséklése, együttműködés a szülőkkel</a:t>
            </a:r>
          </a:p>
          <a:p>
            <a:pPr lvl="1"/>
            <a:r>
              <a:rPr lang="hu-HU" sz="2400" dirty="0"/>
              <a:t>BG: tanácsadás otthon ápolók és várandós nők számára, különösen nehéz helyzetű és/vagy fogyatékos gyereket nevelő családoknak 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700" dirty="0">
                <a:solidFill>
                  <a:schemeClr val="tx1"/>
                </a:solidFill>
              </a:rPr>
              <a:t>12. Szociális védelem: minden munkavállalót megillető  védelem - a foglalkoztatás módjától függetlenül.</a:t>
            </a:r>
          </a:p>
          <a:p>
            <a:pPr lvl="1"/>
            <a:endParaRPr lang="hu-HU" sz="27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348880"/>
            <a:ext cx="2486025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94116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szociális védelem és társadalmi befogadás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13.</a:t>
            </a:r>
            <a:r>
              <a:rPr lang="hu-HU" sz="2800" dirty="0"/>
              <a:t> Munkanélküli ellátás: minden munkanélküli számára ésszerű ideig jövedelem kiegészítő/pótló támogatás</a:t>
            </a:r>
          </a:p>
          <a:p>
            <a:pPr lvl="1"/>
            <a:r>
              <a:rPr lang="hu-HU" sz="2300" dirty="0"/>
              <a:t>COVID: tagállamok kiterjesztik, a hozzáférést egyszerűsítik </a:t>
            </a:r>
          </a:p>
          <a:p>
            <a:r>
              <a:rPr lang="hu-HU" i="1" dirty="0"/>
              <a:t>14. Minimum jövedelem: amely valamennyi életszakaszban méltóságteljes életvitelt garantál.  </a:t>
            </a:r>
            <a:r>
              <a:rPr lang="en-US" i="1" dirty="0"/>
              <a:t> </a:t>
            </a:r>
            <a:endParaRPr lang="hu-HU" i="1" dirty="0"/>
          </a:p>
          <a:p>
            <a:r>
              <a:rPr lang="hu-HU" sz="2800" i="1" dirty="0"/>
              <a:t>15. Időskori jövedelem és </a:t>
            </a:r>
            <a:br>
              <a:rPr lang="hu-HU" sz="2800" i="1" dirty="0"/>
            </a:br>
            <a:r>
              <a:rPr lang="hu-HU" sz="2800" i="1" dirty="0"/>
              <a:t>öregségi nyugdíjak: a gazdasági teljesítménnyel arányos nyugdíjhoz való jog munkavállaló és önfoglalkoztató részére is </a:t>
            </a:r>
          </a:p>
          <a:p>
            <a:endParaRPr lang="hu-H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9275" y="5562600"/>
            <a:ext cx="3514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2635696" cy="1356320"/>
          </a:xfrm>
        </p:spPr>
        <p:txBody>
          <a:bodyPr/>
          <a:lstStyle/>
          <a:p>
            <a:r>
              <a:rPr lang="hu-HU" dirty="0"/>
              <a:t>szociális védelem és társadalmi befogadás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>
          <a:xfrm>
            <a:off x="395536" y="1844824"/>
            <a:ext cx="2362200" cy="4144963"/>
          </a:xfrm>
        </p:spPr>
        <p:txBody>
          <a:bodyPr/>
          <a:lstStyle/>
          <a:p>
            <a:r>
              <a:rPr lang="hu-HU" dirty="0"/>
              <a:t>Szemészeti szűrőbusz – Magyar Máltai Szeretetszolgálat 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6350" indent="-6350">
              <a:buNone/>
            </a:pPr>
            <a:r>
              <a:rPr lang="hu-HU" dirty="0"/>
              <a:t>16. Egészségügy: megfizethető, jó minőségű, megelőző és gyógyító jellegű ellátás </a:t>
            </a:r>
          </a:p>
          <a:p>
            <a:pPr lvl="1"/>
            <a:r>
              <a:rPr lang="hu-HU" dirty="0"/>
              <a:t>Pl. infrastrukturális/digitális, személyi feltételek (pl. erőforrás tervezés, bérkiegészítő támogatás), szűrőprogramok, várólista csökkentés</a:t>
            </a:r>
          </a:p>
          <a:p>
            <a:pPr lvl="1"/>
            <a:r>
              <a:rPr lang="hu-HU" dirty="0"/>
              <a:t>UK </a:t>
            </a:r>
            <a:r>
              <a:rPr lang="hu-HU" b="1" i="1" dirty="0" err="1"/>
              <a:t>Mencap</a:t>
            </a:r>
            <a:r>
              <a:rPr lang="hu-HU" dirty="0"/>
              <a:t>: Bánj velem jól (</a:t>
            </a:r>
            <a:r>
              <a:rPr lang="hu-HU" dirty="0" err="1"/>
              <a:t>Treat</a:t>
            </a:r>
            <a:r>
              <a:rPr lang="hu-HU" dirty="0"/>
              <a:t> </a:t>
            </a:r>
            <a:r>
              <a:rPr lang="hu-HU" dirty="0" err="1"/>
              <a:t>Me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) érzékenyítő kampány az egészségügyi ágazatban a fogyatékkal élőkkel való megfelelő bánásmód érdekében </a:t>
            </a:r>
          </a:p>
          <a:p>
            <a:pPr lvl="1"/>
            <a:endParaRPr lang="hu-HU" dirty="0"/>
          </a:p>
          <a:p>
            <a:pPr marL="6350" lvl="1" indent="-6350">
              <a:buClr>
                <a:schemeClr val="accent1"/>
              </a:buClr>
              <a:buSzPct val="85000"/>
              <a:buNone/>
            </a:pPr>
            <a:r>
              <a:rPr lang="hu-HU" sz="2700" dirty="0">
                <a:solidFill>
                  <a:schemeClr val="tx1"/>
                </a:solidFill>
              </a:rPr>
              <a:t>17. Fogyatékossággal élő személyek </a:t>
            </a:r>
            <a:br>
              <a:rPr lang="hu-HU" sz="2700" dirty="0">
                <a:solidFill>
                  <a:schemeClr val="tx1"/>
                </a:solidFill>
              </a:rPr>
            </a:br>
            <a:r>
              <a:rPr lang="hu-HU" sz="2700" dirty="0">
                <a:solidFill>
                  <a:schemeClr val="tx1"/>
                </a:solidFill>
              </a:rPr>
              <a:t>társadalmi befogadása: méltóságteljes élethez szükséges jövedelem, szolgáltatások és igényeikhez igazított munkakörülmények</a:t>
            </a:r>
          </a:p>
          <a:p>
            <a:pPr lvl="1"/>
            <a:r>
              <a:rPr lang="hu-HU" dirty="0"/>
              <a:t>pl. szemléletformálás, integrációt-foglalkoztathatóságot segítő fejlesztések, közszolgáltatásokhoz való hozzáférés (pl. kommunikációs zavarok feloldása, </a:t>
            </a:r>
            <a:r>
              <a:rPr lang="hu-HU" dirty="0">
                <a:hlinkClick r:id="rId2"/>
              </a:rPr>
              <a:t>https://szocialisportal.hu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UK </a:t>
            </a:r>
            <a:r>
              <a:rPr lang="hu-HU" b="1" i="1" dirty="0" err="1"/>
              <a:t>Cedar</a:t>
            </a:r>
            <a:r>
              <a:rPr lang="hu-HU" b="1" i="1" dirty="0"/>
              <a:t> Alapítvány</a:t>
            </a:r>
            <a:r>
              <a:rPr lang="hu-HU" dirty="0"/>
              <a:t>: Észak-Írországban segíti a fogyatékkal élőket foglalkoztathatóságuk javításában, a sajátosságoknak (pl. fizikai sérülés, agyi-neurológiai problémák) megfelelő személyes fejlesztésben, a célokat, feladatokat rögzítő egyéni akcióterv elkészítésében.  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36912"/>
            <a:ext cx="2538000" cy="16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59" y="4797146"/>
            <a:ext cx="2304000" cy="153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07504" y="548680"/>
            <a:ext cx="2635696" cy="1356320"/>
          </a:xfrm>
        </p:spPr>
        <p:txBody>
          <a:bodyPr/>
          <a:lstStyle/>
          <a:p>
            <a:r>
              <a:rPr lang="hu-HU" dirty="0"/>
              <a:t>szociális védelem és társadalmi befogadás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idx="2"/>
          </p:nvPr>
        </p:nvSpPr>
        <p:spPr>
          <a:xfrm>
            <a:off x="395536" y="1844824"/>
            <a:ext cx="2362200" cy="4144963"/>
          </a:xfrm>
        </p:spPr>
        <p:txBody>
          <a:bodyPr/>
          <a:lstStyle/>
          <a:p>
            <a:r>
              <a:rPr lang="hu-HU" dirty="0"/>
              <a:t>Szemészeti szűrőbusz – Magyar Máltai Szeretetszolgálat </a:t>
            </a:r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6350" lvl="1" indent="-6350">
              <a:buClr>
                <a:schemeClr val="accent1"/>
              </a:buClr>
              <a:buSzPct val="85000"/>
              <a:buNone/>
            </a:pPr>
            <a:r>
              <a:rPr lang="hu-HU" sz="2700" dirty="0">
                <a:solidFill>
                  <a:schemeClr val="tx1"/>
                </a:solidFill>
              </a:rPr>
              <a:t>18. tartós ápolás-gondozás: megfizethető, jó minőségű tartós otthoni/közösségi ápolás-gondozás </a:t>
            </a:r>
          </a:p>
          <a:p>
            <a:pPr lvl="1"/>
            <a:r>
              <a:rPr lang="hu-HU" dirty="0"/>
              <a:t>Kitagolás (lakócentrum, támogatott lakhatás, lakásépítés), otthon ápolás</a:t>
            </a:r>
          </a:p>
          <a:p>
            <a:pPr lvl="1"/>
            <a:r>
              <a:rPr lang="hu-HU" dirty="0"/>
              <a:t>GR: Alzheimer kóros idősek nappali ellátó központjának létrehozása  </a:t>
            </a:r>
            <a:r>
              <a:rPr lang="hu-HU" b="1" i="1" dirty="0" err="1"/>
              <a:t>Thesszaloniki</a:t>
            </a:r>
            <a:r>
              <a:rPr lang="hu-HU" dirty="0" err="1"/>
              <a:t>ben</a:t>
            </a:r>
            <a:r>
              <a:rPr lang="hu-HU" dirty="0"/>
              <a:t>. A projekt az önkormányzat, egészségügyi és felsőoktatási intézmények együttműködésére épült. </a:t>
            </a:r>
          </a:p>
          <a:p>
            <a:pPr lvl="1"/>
            <a:r>
              <a:rPr lang="hu-HU" dirty="0"/>
              <a:t>COVID= tagállamok: magány elleni védelem, gondozók körének bővítése</a:t>
            </a:r>
          </a:p>
          <a:p>
            <a:pPr lvl="1"/>
            <a:endParaRPr lang="hu-HU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21717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066800"/>
          </a:xfrm>
        </p:spPr>
        <p:txBody>
          <a:bodyPr>
            <a:normAutofit/>
          </a:bodyPr>
          <a:lstStyle/>
          <a:p>
            <a:r>
              <a:rPr lang="hu-HU" dirty="0"/>
              <a:t>Kohéziós politika 2021-27 pénzeszközei 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quarter" idx="1"/>
          </p:nvPr>
        </p:nvGraphicFramePr>
        <p:xfrm>
          <a:off x="3059832" y="1556792"/>
          <a:ext cx="5925344" cy="4945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179512" y="980728"/>
          <a:ext cx="3348000" cy="316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251520" y="4437112"/>
          <a:ext cx="3132000" cy="230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323528" y="1556792"/>
          <a:ext cx="283197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cxnSp>
        <p:nvCxnSpPr>
          <p:cNvPr id="14" name="Egyenes összekötő nyíllal 13"/>
          <p:cNvCxnSpPr/>
          <p:nvPr/>
        </p:nvCxnSpPr>
        <p:spPr>
          <a:xfrm flipH="1" flipV="1">
            <a:off x="3203848" y="2852936"/>
            <a:ext cx="1512168" cy="72008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Egyenes összekötő nyíllal 15"/>
          <p:cNvCxnSpPr/>
          <p:nvPr/>
        </p:nvCxnSpPr>
        <p:spPr>
          <a:xfrm flipH="1">
            <a:off x="3131840" y="4149080"/>
            <a:ext cx="1368152" cy="36004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476672"/>
            <a:ext cx="2635696" cy="1428328"/>
          </a:xfrm>
        </p:spPr>
        <p:txBody>
          <a:bodyPr/>
          <a:lstStyle/>
          <a:p>
            <a:r>
              <a:rPr lang="hu-HU" dirty="0"/>
              <a:t>szociális védelem és társadalmi befogadás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/>
              <a:t>19.</a:t>
            </a:r>
            <a:r>
              <a:rPr lang="hu-HU" sz="2800" dirty="0"/>
              <a:t> Lakhatás : rászorulók joga a szociális lakhatáshoz, lakhatási támogatáshoz, a kilakoltatás megelőzéséhez. Hajléktalanok támogatása társadalmi integrációjuk érdekében.</a:t>
            </a:r>
          </a:p>
          <a:p>
            <a:pPr lvl="1"/>
            <a:r>
              <a:rPr lang="hu-HU" sz="2300" dirty="0"/>
              <a:t>pl. szociális bérlakás építés, hajléktalanok számára lakhatás és komplex szolgáltatások </a:t>
            </a:r>
          </a:p>
          <a:p>
            <a:pPr lvl="1"/>
            <a:r>
              <a:rPr lang="hu-HU" sz="2300" dirty="0"/>
              <a:t>SF: </a:t>
            </a:r>
            <a:r>
              <a:rPr lang="hu-HU" sz="2300" b="1" i="1" dirty="0"/>
              <a:t>Első a lakhatás </a:t>
            </a:r>
            <a:r>
              <a:rPr lang="hu-HU" sz="2300" dirty="0"/>
              <a:t>alapelv (hajléktalan számos problémája közül elsőként megoldani)</a:t>
            </a:r>
          </a:p>
          <a:p>
            <a:pPr lvl="1"/>
            <a:endParaRPr lang="hu-HU" sz="2300" dirty="0"/>
          </a:p>
          <a:p>
            <a:r>
              <a:rPr lang="hu-HU" sz="2800" dirty="0"/>
              <a:t>20. Alapvető szolgáltatásokhoz </a:t>
            </a:r>
            <a:br>
              <a:rPr lang="hu-HU" sz="2800" dirty="0"/>
            </a:br>
            <a:r>
              <a:rPr lang="hu-HU" sz="2800" dirty="0"/>
              <a:t>való hozzáférés: víz, energia, közlekedés, szennyvízelvezetés, pénzügyi és IKT szolgáltatások, rászorulók célzott támogatása </a:t>
            </a:r>
          </a:p>
          <a:p>
            <a:pPr lvl="1"/>
            <a:r>
              <a:rPr lang="hu-HU" sz="2300" dirty="0"/>
              <a:t>pl. szociálisan hátrányos helyzetű gyermekek digitális felzárkózását, IKT  oktatását segítő program</a:t>
            </a:r>
          </a:p>
          <a:p>
            <a:pPr lvl="1"/>
            <a:r>
              <a:rPr lang="hu-HU" sz="2300" dirty="0"/>
              <a:t>CZ: </a:t>
            </a:r>
            <a:r>
              <a:rPr lang="hu-HU" sz="2300" b="1" i="1" dirty="0"/>
              <a:t>SYPO</a:t>
            </a:r>
            <a:r>
              <a:rPr lang="hu-HU" sz="2300" dirty="0"/>
              <a:t> projekt a tanárok digitális készségeit  fejleszti. Különösen fontossá tette a  koronavírus járvány.</a:t>
            </a:r>
          </a:p>
          <a:p>
            <a:endParaRPr lang="hu-HU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36912"/>
            <a:ext cx="2808000" cy="3906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Cselekvési terv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sz="2400" dirty="0"/>
              <a:t>COVID-19: valamennyi szociális jogot hátrányosan érinti 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társadalmi csoportokat </a:t>
            </a:r>
            <a:r>
              <a:rPr lang="hu-HU" dirty="0" err="1"/>
              <a:t>egyenőtlenül</a:t>
            </a:r>
            <a:r>
              <a:rPr lang="hu-HU" dirty="0"/>
              <a:t> érinti  </a:t>
            </a:r>
          </a:p>
          <a:p>
            <a:pPr lvl="1">
              <a:spcAft>
                <a:spcPts val="600"/>
              </a:spcAft>
            </a:pPr>
            <a:r>
              <a:rPr lang="hu-HU" dirty="0"/>
              <a:t>Uniós szintű válaszok pl. Európai Gyermek Garancia: korai fejlesztés, oktatás, táplálkozás, egészségügy, lakhatás: </a:t>
            </a: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A Pillért elveitől a cselekvésig juttat el, új 2030-as célok megfogalmazásával</a:t>
            </a:r>
          </a:p>
          <a:p>
            <a:pPr lvl="0">
              <a:spcBef>
                <a:spcPts val="600"/>
              </a:spcBef>
              <a:spcAft>
                <a:spcPts val="0"/>
              </a:spcAft>
            </a:pPr>
            <a:r>
              <a:rPr lang="hu-HU" dirty="0"/>
              <a:t>3 prioritási területet érintő cselekvések: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hu-HU" dirty="0"/>
              <a:t>Több és jobb munkahely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hu-HU" dirty="0"/>
              <a:t>Készségek és egyenlőség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hu-HU" dirty="0"/>
              <a:t>Szociális védelem és társadalmi befogadás</a:t>
            </a:r>
          </a:p>
          <a:p>
            <a:endParaRPr lang="hu-HU" dirty="0"/>
          </a:p>
          <a:p>
            <a:pPr lvl="1"/>
            <a:endParaRPr lang="hu-HU" sz="24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Cselekvési terv 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3 új 2030-as, uniós szintű, kiemelt célkitűzés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A 20 és 64 év közötti lakosság legalább </a:t>
            </a:r>
            <a:r>
              <a:rPr lang="hu-HU" b="1" dirty="0"/>
              <a:t>78 %</a:t>
            </a:r>
            <a:r>
              <a:rPr lang="hu-HU" dirty="0"/>
              <a:t>-ának munkához kell jutnia 2030-ig (2019 73.1%)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A felnőttek legalább </a:t>
            </a:r>
            <a:r>
              <a:rPr lang="hu-HU" b="1" dirty="0"/>
              <a:t>60 %</a:t>
            </a:r>
            <a:r>
              <a:rPr lang="hu-HU" dirty="0"/>
              <a:t>-ának évente részt kell vennie képzésen (2016 37,4%)</a:t>
            </a:r>
          </a:p>
          <a:p>
            <a:pPr lvl="1"/>
            <a:endParaRPr lang="hu-HU" dirty="0"/>
          </a:p>
          <a:p>
            <a:pPr lvl="1"/>
            <a:r>
              <a:rPr lang="hu-HU" dirty="0"/>
              <a:t>A szegénység vagy a társadalmi kirekesztődés kockázatának kitett emberek számát 2030-ig legalább </a:t>
            </a:r>
            <a:r>
              <a:rPr lang="hu-HU" b="1" dirty="0"/>
              <a:t>15 millióval</a:t>
            </a:r>
            <a:r>
              <a:rPr lang="hu-HU" dirty="0"/>
              <a:t> csökkenteni kell (2019 19 millió fő) </a:t>
            </a:r>
          </a:p>
          <a:p>
            <a:endParaRPr lang="hu-HU" dirty="0"/>
          </a:p>
          <a:p>
            <a:pPr lvl="1"/>
            <a:endParaRPr lang="hu-HU" sz="2400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Cselekvési terv – tagállami szintű követelmények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r>
              <a:rPr lang="hu-HU" sz="2000" dirty="0"/>
              <a:t>Európai Szociális Alap+ (88 milliárd EUR)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legalább 25 %-os ráfordítás a társadalmi befogadásra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további legalább 3 % a leginkább rászorulókra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5 %-os elkülönítés a gyermekszegénység elleni küzdelemre (a szegénységben vagy társadalmi kirekesztettségben élők uniós átlagaránya feletti tagállamok esetén)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12,5 % az ifjúsági munkanélküliség</a:t>
            </a:r>
            <a:r>
              <a:rPr lang="hu-HU" sz="2400" dirty="0"/>
              <a:t> </a:t>
            </a:r>
            <a:r>
              <a:rPr lang="hu-HU" sz="1800" dirty="0"/>
              <a:t> elleni küzdelemre (a nem foglalkoztatott, oktatásban és képzésben nem részesülők uniós átlagaránya feletti tagállamok esetén)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0,25 % a szociális partnerek/civil társadalmi szervezetek kapacitásépítésére a vonatkozó </a:t>
            </a:r>
            <a:r>
              <a:rPr lang="hu-HU" sz="1800" dirty="0" err="1"/>
              <a:t>országspecifikus</a:t>
            </a:r>
            <a:r>
              <a:rPr lang="hu-HU" sz="1800" dirty="0"/>
              <a:t> ajánlásokban részesülő tagállamokban</a:t>
            </a:r>
          </a:p>
          <a:p>
            <a:pPr lvl="1">
              <a:spcBef>
                <a:spcPts val="400"/>
              </a:spcBef>
              <a:spcAft>
                <a:spcPts val="400"/>
              </a:spcAft>
            </a:pPr>
            <a:r>
              <a:rPr lang="hu-HU" sz="1800" dirty="0"/>
              <a:t>676 millió EUR célzott foglalkoztatási és szociális innovációs területre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PO4 egyedi célkitűzések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hu-HU" dirty="0"/>
              <a:t>A PO4 egyedi célkitűzéseket finanszírozhatja</a:t>
            </a:r>
          </a:p>
          <a:p>
            <a:pPr lvl="1"/>
            <a:r>
              <a:rPr lang="hu-HU" dirty="0"/>
              <a:t>Európai szociális alap </a:t>
            </a:r>
          </a:p>
          <a:p>
            <a:pPr lvl="1"/>
            <a:r>
              <a:rPr lang="hu-HU" dirty="0"/>
              <a:t>Európai regionális fejlesztési alap  DE nem minden egyedi célkitűzést </a:t>
            </a:r>
          </a:p>
          <a:p>
            <a:pPr lvl="1"/>
            <a:r>
              <a:rPr lang="hu-HU" dirty="0"/>
              <a:t>pénzügyi alapok (programok) közötti kombináció elvileg könnyebb (nem feltétlenül egyes projektek szintjén) </a:t>
            </a:r>
          </a:p>
          <a:p>
            <a:pPr marL="274320" lvl="1">
              <a:buClr>
                <a:schemeClr val="accent1"/>
              </a:buClr>
              <a:buSzPct val="85000"/>
              <a:buFont typeface="Wingdings 2"/>
              <a:buChar char=""/>
            </a:pPr>
            <a:r>
              <a:rPr lang="hu-HU" sz="2700" dirty="0">
                <a:solidFill>
                  <a:schemeClr val="tx1"/>
                </a:solidFill>
              </a:rPr>
              <a:t>Komplex problémát megoldása integrált szemléletet igényel    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PO 4: szociálisabb és befogadóbb </a:t>
            </a:r>
            <a:r>
              <a:rPr lang="hu-HU" sz="3200" dirty="0"/>
              <a:t>Európa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hu-HU" dirty="0"/>
              <a:t>foglalkoztatáshoz és az aktiválási intézkedésekhez való hozzáférés javítása minden álláskereső és különösen a fiatalok számára – elsősorban az ifjúsági garancia végrehajtása révén –, továbbá a tartósan munkanélküliek, a munkaerőpiacon jelen lévő hátrányos helyzetű csoportok, valamint az inaktív személyek számára, valamint az önfoglalkoztatás és a szociális gazdaság előmozdítása révén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hu-HU" dirty="0"/>
              <a:t>a </a:t>
            </a:r>
            <a:r>
              <a:rPr lang="hu-HU" dirty="0" err="1"/>
              <a:t>munkaerőpiaci</a:t>
            </a:r>
            <a:r>
              <a:rPr lang="hu-HU" dirty="0"/>
              <a:t> intézmények és szolgáltatások korszerűsítése annak érdekében, hogy azok felmérjék és </a:t>
            </a:r>
            <a:r>
              <a:rPr lang="hu-HU" dirty="0" err="1"/>
              <a:t>előrejelezzék</a:t>
            </a:r>
            <a:r>
              <a:rPr lang="hu-HU" dirty="0"/>
              <a:t> a készségigényeket, valamint időszerű és személyre szabott segítséget és támogatást nyújtsanak a </a:t>
            </a:r>
            <a:r>
              <a:rPr lang="hu-HU" dirty="0" err="1"/>
              <a:t>munkaerőpiaci</a:t>
            </a:r>
            <a:r>
              <a:rPr lang="hu-HU" dirty="0"/>
              <a:t> kereslet és kínálat találkozásához, a pályamódosításhoz és a mobilitáshoz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xfrm>
            <a:off x="323528" y="476672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hu-HU" sz="3200" b="1" dirty="0"/>
            </a:br>
            <a:r>
              <a:rPr lang="hu-HU" sz="3200" b="1" dirty="0"/>
              <a:t>PO 4: szociálisabb és befogadóbb </a:t>
            </a:r>
            <a:r>
              <a:rPr lang="hu-HU" sz="3200" dirty="0"/>
              <a:t>Európa </a:t>
            </a:r>
            <a:br>
              <a:rPr lang="hu-HU" dirty="0"/>
            </a:b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u-HU" dirty="0"/>
              <a:t>a nemek közötti egyensúly előmozdítása a </a:t>
            </a:r>
            <a:r>
              <a:rPr lang="hu-HU" dirty="0" err="1"/>
              <a:t>munkaerőpiaci</a:t>
            </a:r>
            <a:r>
              <a:rPr lang="hu-HU" dirty="0"/>
              <a:t> részvétel tekintetében, egyenlő munkafeltételek, valamint a munka és a magánélet közötti jobb egyensúly elősegítése többek között a megfizethető gyermekgondozási szolgáltatásokhoz és az eltartott gondozásra szorulók ellátásához való hozzájutás biztosítása révén</a:t>
            </a:r>
          </a:p>
          <a:p>
            <a:endParaRPr lang="hu-HU" dirty="0"/>
          </a:p>
        </p:txBody>
      </p:sp>
      <p:sp>
        <p:nvSpPr>
          <p:cNvPr id="7" name="Tartalom helye 6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hu-HU" dirty="0"/>
              <a:t>a munkavállalók, vállalkozások és vállalkozók megváltozott körülményekhez való alkalmazkodásának, az aktív és egészséges idősödésnek, valamint az egészséges, az egészségügyi kockázatokat megfelelően kezelő és az igényekhez megfelelően igazodó munkakörnyezetnek az előmozdítása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34400" cy="758952"/>
          </a:xfrm>
        </p:spPr>
        <p:txBody>
          <a:bodyPr>
            <a:normAutofit fontScale="90000"/>
          </a:bodyPr>
          <a:lstStyle/>
          <a:p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br>
              <a:rPr lang="hu-HU" sz="3600" b="1" dirty="0"/>
            </a:br>
            <a:r>
              <a:rPr lang="hu-HU" sz="3600" b="1" dirty="0"/>
              <a:t>PO 4: szociálisabb és befogadóbb </a:t>
            </a:r>
            <a:r>
              <a:rPr lang="hu-HU" sz="3600" dirty="0"/>
              <a:t>Európa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u-HU" dirty="0"/>
              <a:t>az oktatási és képzési rendszerek színvonalának, </a:t>
            </a:r>
            <a:r>
              <a:rPr lang="hu-HU" dirty="0" err="1"/>
              <a:t>befogadókészségének</a:t>
            </a:r>
            <a:r>
              <a:rPr lang="hu-HU" dirty="0"/>
              <a:t>, eredményességének és </a:t>
            </a:r>
            <a:r>
              <a:rPr lang="hu-HU" dirty="0" err="1"/>
              <a:t>munkaerőpiaci</a:t>
            </a:r>
            <a:r>
              <a:rPr lang="hu-HU" dirty="0"/>
              <a:t> relevanciájának javítása, többek között a nem formális és az informális tanulás érvényesítése révén, a kulcskompetenciák – többek között a vállalkozói és digitális készségek – elsajátításának támogatása céljából, valamint a duális képzési rendszerek és a tanulószerződéses gyakorlati képzések bevezetésének előmozdítása által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hu-HU" dirty="0"/>
              <a:t>a minőségi és befogadó oktatáshoz és képzéshez való egyenlő hozzáférés és ezek elvégzésének elősegítése, különösen a hátrányos helyzetű csoportok számára, a kisgyermekkori neveléstől és gondozástól az általános oktatáson és a szakoktatáson és szakképzésen keresztül a felsőoktatásig, valamint a felnőttoktatásig és a felnőttkori tanulásig, ideértve többek között a tanulási célú mobilitás megkönnyítését mindenki számára és a hozzáférhetőség előmozdítását a fogyatékossággal élő személyek számára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PO 4: szociálisabb és befogadóbb </a:t>
            </a:r>
            <a:r>
              <a:rPr lang="hu-HU" sz="3200" dirty="0"/>
              <a:t>Európa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514350" indent="-514350"/>
            <a:r>
              <a:rPr lang="hu-HU" dirty="0"/>
              <a:t>az egész életen át tartó tanulás, különösen a rugalmas továbbképzési és átképzési lehetőségek elősegítése mindenki számára, figyelembe véve a vállalkozói és digitális készségeket, a munka erőpiaci igényekre alapozva megfelelőbben előre jelezve a változásokat és az új készségek iránti igényeket, megkönnyítve a pályamódosítást és elősegítve a foglalkozási mobilitást</a:t>
            </a:r>
          </a:p>
          <a:p>
            <a:pPr marL="514350" indent="-514350"/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r>
              <a:rPr lang="hu-HU" dirty="0"/>
              <a:t>az aktív befogadás ösztönzése, többek között az esélyegyenlőség, a megkülönböztetés mentesség és az aktív részvétel előmozdítása, valamint a foglalkoztathatóság javítása érdekében, különösen a hátrányos helyzetű csoportok számára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PO 4: szociálisabb és befogadóbb </a:t>
            </a:r>
            <a:r>
              <a:rPr lang="hu-HU" sz="3200" dirty="0"/>
              <a:t>Európa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/>
            <a:r>
              <a:rPr lang="hu-HU" dirty="0"/>
              <a:t>harmadik országbeli állampolgárok, többek között a migránsok társadalmi-gazdasági integrációjának előmozdítása</a:t>
            </a:r>
          </a:p>
          <a:p>
            <a:pPr marL="514350" indent="-514350">
              <a:buNone/>
            </a:pPr>
            <a:r>
              <a:rPr lang="hu-HU" dirty="0"/>
              <a:t> </a:t>
            </a:r>
          </a:p>
          <a:p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 err="1"/>
              <a:t>marginalizált</a:t>
            </a:r>
            <a:r>
              <a:rPr lang="hu-HU" dirty="0"/>
              <a:t> közösségek, így például a romák társadalmi-gazdasági integrációjának előmozdítása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864096"/>
          </a:xfrm>
        </p:spPr>
        <p:txBody>
          <a:bodyPr>
            <a:normAutofit/>
          </a:bodyPr>
          <a:lstStyle/>
          <a:p>
            <a:r>
              <a:rPr lang="hu-HU" dirty="0"/>
              <a:t>5 szakpolitikai célkitűzés  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412776"/>
            <a:ext cx="8507288" cy="5233768"/>
          </a:xfrm>
        </p:spPr>
        <p:txBody>
          <a:bodyPr>
            <a:normAutofit/>
          </a:bodyPr>
          <a:lstStyle/>
          <a:p>
            <a:endParaRPr lang="hu-HU" sz="3400" b="1" dirty="0"/>
          </a:p>
          <a:p>
            <a:endParaRPr lang="hu-HU" sz="3400" dirty="0"/>
          </a:p>
          <a:p>
            <a:endParaRPr lang="hu-HU" sz="3400" dirty="0"/>
          </a:p>
          <a:p>
            <a:endParaRPr lang="hu-HU" sz="3400" dirty="0"/>
          </a:p>
          <a:p>
            <a:endParaRPr lang="hu-HU" sz="3400" dirty="0"/>
          </a:p>
          <a:p>
            <a:pPr lvl="1"/>
            <a:endParaRPr lang="hu-HU" sz="2900" dirty="0"/>
          </a:p>
          <a:p>
            <a:endParaRPr lang="hu-HU" sz="3400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Jobb oldali kapcsos zárójel 3"/>
          <p:cNvSpPr/>
          <p:nvPr/>
        </p:nvSpPr>
        <p:spPr>
          <a:xfrm>
            <a:off x="6084168" y="4581128"/>
            <a:ext cx="360040" cy="576064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20" y="1397000"/>
          <a:ext cx="8712968" cy="484632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31683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44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/>
                        <a:t>1. versenyképesebb</a:t>
                      </a:r>
                      <a:r>
                        <a:rPr lang="hu-HU" sz="1800" dirty="0"/>
                        <a:t> és </a:t>
                      </a:r>
                      <a:r>
                        <a:rPr lang="hu-HU" sz="1800" b="1" dirty="0"/>
                        <a:t>intelligensebb Európa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innovatív, intelligens gazdasági átalakulás, regionális </a:t>
                      </a:r>
                      <a:r>
                        <a:rPr kumimoji="0" lang="hu-HU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IKT-összekapcsoltság</a:t>
                      </a:r>
                      <a:endParaRPr kumimoji="0" lang="hu-H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/>
                        <a:t>2. zöldebb</a:t>
                      </a:r>
                      <a:r>
                        <a:rPr lang="hu-HU" sz="1800" dirty="0"/>
                        <a:t>, </a:t>
                      </a:r>
                      <a:r>
                        <a:rPr lang="hu-HU" sz="1800" b="1" dirty="0" err="1"/>
                        <a:t>karbonmentes</a:t>
                      </a:r>
                      <a:r>
                        <a:rPr lang="hu-HU" sz="1800" b="1" dirty="0"/>
                        <a:t> és </a:t>
                      </a:r>
                      <a:r>
                        <a:rPr lang="hu-HU" sz="1800" b="1" dirty="0" err="1"/>
                        <a:t>reziliens</a:t>
                      </a:r>
                      <a:r>
                        <a:rPr lang="hu-HU" sz="1800" b="1" dirty="0"/>
                        <a:t> Európa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tiszta energiaforrásokra való átállás, zöld és kék beruházás, körforgásos gazdaság, éghajlatváltozás  elleni küzdelem, a </a:t>
                      </a:r>
                      <a:r>
                        <a:rPr kumimoji="0" lang="hu-HU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kockázatmegelőzés</a:t>
                      </a: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és </a:t>
                      </a:r>
                      <a:r>
                        <a:rPr kumimoji="0" lang="hu-HU" sz="1800" b="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-kezelés</a:t>
                      </a: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a fenntartható városi közlekedés támogatása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/>
                        <a:t>3. jobban összekapcsolt Európa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mobilitás támogatása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800" b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u-HU" sz="1800" b="1" dirty="0"/>
                        <a:t>4. szociálisabb és befogadóbb </a:t>
                      </a:r>
                      <a:r>
                        <a:rPr lang="hu-HU" sz="1800" dirty="0"/>
                        <a:t>Európa </a:t>
                      </a:r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800" u="sng" dirty="0"/>
                        <a:t>szociális jogok európai pillérének végrehajtása</a:t>
                      </a:r>
                      <a:endParaRPr lang="hu-HU" u="sn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800" b="1" dirty="0"/>
                        <a:t>5. polgárokhoz közelebb álló Európa </a:t>
                      </a:r>
                    </a:p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minden térségtípus fenntartható és integrált fejlődése és helyi kezdeményezések támogatása</a:t>
                      </a:r>
                    </a:p>
                    <a:p>
                      <a:endParaRPr lang="hu-H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Robbanás 1 5"/>
          <p:cNvSpPr/>
          <p:nvPr/>
        </p:nvSpPr>
        <p:spPr>
          <a:xfrm>
            <a:off x="8244408" y="4797152"/>
            <a:ext cx="504056" cy="43204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Jobbra nyíl 6"/>
          <p:cNvSpPr/>
          <p:nvPr/>
        </p:nvSpPr>
        <p:spPr>
          <a:xfrm>
            <a:off x="2843808" y="1916832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Jobbra nyíl 7"/>
          <p:cNvSpPr/>
          <p:nvPr/>
        </p:nvSpPr>
        <p:spPr>
          <a:xfrm>
            <a:off x="2843808" y="2708920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Jobbra nyíl 8"/>
          <p:cNvSpPr/>
          <p:nvPr/>
        </p:nvSpPr>
        <p:spPr>
          <a:xfrm>
            <a:off x="2843808" y="4869160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Jobbra nyíl 9"/>
          <p:cNvSpPr/>
          <p:nvPr/>
        </p:nvSpPr>
        <p:spPr>
          <a:xfrm>
            <a:off x="2843808" y="4221088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" name="Jobbra nyíl 10"/>
          <p:cNvSpPr/>
          <p:nvPr/>
        </p:nvSpPr>
        <p:spPr>
          <a:xfrm>
            <a:off x="2843808" y="5661248"/>
            <a:ext cx="432048" cy="36004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dirty="0"/>
              <a:t>PO 4: szociálisabb és befogadóbb </a:t>
            </a:r>
            <a:r>
              <a:rPr lang="hu-HU" sz="3600" dirty="0"/>
              <a:t>Európa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hu-HU" dirty="0"/>
          </a:p>
          <a:p>
            <a:pPr marL="514350" indent="-514350" algn="just"/>
            <a:r>
              <a:rPr lang="hu-HU" dirty="0"/>
              <a:t>a minőségi, fenntartható és megfizethető szolgáltatásokhoz való egyenlő és időben történő hozzáférés fokozása, ideértve a lakhatáshoz és a személyközpontú ellátáshoz, többek között az egészségügyi ellátáshoz való hozzáférést elősegítő szolgáltatásokat; a szociális védelmi rendszerek korszerűsítése, ideértve a szociális védelemhez való hozzáférés előmozdítását is, különös tekintettel a gyermekekre és a hátrányos helyzetű csoportokra; az egészségügyi rendszerek és tartós ápolási-gondozási szolgáltatások fogyatékossággal élők számára is biztosított hozzáférhetőségének, hatékonyságának és </a:t>
            </a:r>
            <a:r>
              <a:rPr lang="hu-HU" dirty="0" err="1"/>
              <a:t>rezilienciájának</a:t>
            </a:r>
            <a:r>
              <a:rPr lang="hu-HU" dirty="0"/>
              <a:t> javítása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b="1" dirty="0"/>
              <a:t>PO 4: szociálisabb és befogadóbb </a:t>
            </a:r>
            <a:r>
              <a:rPr lang="hu-HU" sz="3200" dirty="0"/>
              <a:t>Európa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/>
              <a:t>a szegénység vagy a társadalmi kirekesztődés kockázatának kitettek – többek között a leginkább rászoruló személyek és a gyermekek – társadalmi integrációjának előmozdítása</a:t>
            </a:r>
          </a:p>
          <a:p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hu-HU" dirty="0"/>
              <a:t>az anyagi nélkülözés kezelése élelmiszer és/vagy alapvető anyagi támogatás nyújtása révén a leginkább rászoruló személyeknek, köztük gyermekeknek, valamint az említettek társadalmi befogadását támogató kísérő intézkedések végrehajtása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Horizontális elvek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54280"/>
          </a:xfrm>
        </p:spPr>
        <p:txBody>
          <a:bodyPr>
            <a:normAutofit fontScale="25000" lnSpcReduction="20000"/>
          </a:bodyPr>
          <a:lstStyle/>
          <a:p>
            <a:endParaRPr lang="hu-HU" dirty="0"/>
          </a:p>
          <a:p>
            <a:pPr algn="just"/>
            <a:r>
              <a:rPr lang="hu-HU" sz="7200" dirty="0"/>
              <a:t>alapvető jogok és az Európai Unió Alapjogi Chartájának való megfelelés</a:t>
            </a:r>
          </a:p>
          <a:p>
            <a:pPr algn="just"/>
            <a:endParaRPr lang="hu-HU" sz="7200" dirty="0"/>
          </a:p>
          <a:p>
            <a:pPr algn="just"/>
            <a:r>
              <a:rPr lang="hu-HU" sz="7200" dirty="0"/>
              <a:t>nemek közötti egyenlőség a programok előkészítése, végrehajtása során</a:t>
            </a:r>
          </a:p>
          <a:p>
            <a:pPr algn="just"/>
            <a:endParaRPr lang="hu-HU" sz="7200" dirty="0"/>
          </a:p>
          <a:p>
            <a:pPr algn="just"/>
            <a:r>
              <a:rPr lang="hu-HU" sz="7200" dirty="0"/>
              <a:t>mindennemű (nem, faj, etnikum, vallás, meggyőződés, fogyatékosság, kor, szexuális irányultság) alapuló bármilyen hátrányos megkülönböztetés tilalma</a:t>
            </a:r>
          </a:p>
          <a:p>
            <a:pPr algn="just"/>
            <a:endParaRPr lang="hu-HU" sz="7200" dirty="0"/>
          </a:p>
          <a:p>
            <a:pPr algn="just"/>
            <a:r>
              <a:rPr lang="hu-HU" sz="7200" dirty="0"/>
              <a:t>a fogyatékossággal élő személyek hozzáférése a támogatásokhoz - többek között </a:t>
            </a:r>
            <a:r>
              <a:rPr lang="hu-HU" sz="7200" u="sng" dirty="0"/>
              <a:t>információs és kommunikációs technológiai </a:t>
            </a:r>
            <a:r>
              <a:rPr lang="hu-HU" sz="7200" dirty="0"/>
              <a:t>szempontból</a:t>
            </a:r>
          </a:p>
          <a:p>
            <a:endParaRPr lang="hu-HU" sz="4000" dirty="0"/>
          </a:p>
          <a:p>
            <a:endParaRPr lang="hu-HU" sz="4000" dirty="0"/>
          </a:p>
          <a:p>
            <a:pPr algn="just"/>
            <a:r>
              <a:rPr lang="hu-HU" sz="7200" dirty="0"/>
              <a:t>bentlakásos/intézményi gondozásról családi/közösségi ellátásra való áttérés előmozdítása</a:t>
            </a:r>
          </a:p>
          <a:p>
            <a:pPr algn="just"/>
            <a:endParaRPr lang="hu-HU" sz="7200" dirty="0"/>
          </a:p>
          <a:p>
            <a:pPr algn="just"/>
            <a:r>
              <a:rPr lang="hu-HU" sz="7200" dirty="0"/>
              <a:t>környezeti fenntarthatóság és ne okozz jelentős kár elvének alkalmazása  és </a:t>
            </a:r>
          </a:p>
          <a:p>
            <a:pPr algn="just"/>
            <a:endParaRPr lang="hu-HU" sz="7200" dirty="0"/>
          </a:p>
          <a:p>
            <a:pPr algn="just"/>
            <a:r>
              <a:rPr lang="hu-HU" sz="7200" dirty="0"/>
              <a:t>a partnerség elve </a:t>
            </a:r>
            <a:endParaRPr lang="hu-HU" sz="5000" dirty="0"/>
          </a:p>
          <a:p>
            <a:endParaRPr lang="hu-HU" sz="3400" dirty="0"/>
          </a:p>
          <a:p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60000" y="0"/>
            <a:ext cx="1584000" cy="15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/>
          <a:lstStyle/>
          <a:p>
            <a:r>
              <a:rPr lang="hu-HU" sz="3200" b="1" dirty="0"/>
              <a:t>PO 4 kiemelt szakpolitikai területek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547664" y="198884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Szociális jogok európai pillére – a kihívások </a:t>
            </a:r>
          </a:p>
        </p:txBody>
      </p:sp>
      <p:graphicFrame>
        <p:nvGraphicFramePr>
          <p:cNvPr id="5" name="Tartalom helye 4"/>
          <p:cNvGraphicFramePr>
            <a:graphicFrameLocks noGrp="1"/>
          </p:cNvGraphicFramePr>
          <p:nvPr>
            <p:ph sz="quarter" idx="1"/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Szociális jogok európai pillére</a:t>
            </a:r>
          </a:p>
        </p:txBody>
      </p:sp>
      <p:sp>
        <p:nvSpPr>
          <p:cNvPr id="6" name="Szöveg helye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u="sng" dirty="0"/>
              <a:t>Kihirdetés </a:t>
            </a:r>
            <a:r>
              <a:rPr lang="hu-HU" dirty="0"/>
              <a:t>2017. november </a:t>
            </a:r>
            <a:r>
              <a:rPr lang="hu-HU" dirty="0">
                <a:latin typeface="Arial"/>
                <a:cs typeface="Arial"/>
              </a:rPr>
              <a:t>← </a:t>
            </a:r>
            <a:r>
              <a:rPr lang="hu-HU" dirty="0"/>
              <a:t>gazdasági és társadalmi kihívások (bizonytalanság)</a:t>
            </a:r>
          </a:p>
          <a:p>
            <a:pPr lvl="1"/>
            <a:r>
              <a:rPr lang="hu-HU" dirty="0"/>
              <a:t>szociális jogok megerősítése, jobb életfeltételek, különösen perspektíva a fiatalok számára, </a:t>
            </a:r>
          </a:p>
          <a:p>
            <a:r>
              <a:rPr lang="hu-HU" dirty="0"/>
              <a:t>létező EU szociális jogokra építve referencia keretként szolgál </a:t>
            </a:r>
            <a:r>
              <a:rPr lang="hu-HU" dirty="0">
                <a:latin typeface="Arial"/>
                <a:cs typeface="Arial"/>
              </a:rPr>
              <a:t>→ </a:t>
            </a:r>
            <a:r>
              <a:rPr lang="hu-HU" dirty="0"/>
              <a:t>21. század európai társadalmi szerkezete </a:t>
            </a:r>
          </a:p>
          <a:p>
            <a:r>
              <a:rPr lang="hu-HU" dirty="0"/>
              <a:t>20 alapelv – három kategória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esélyegyenlőség és munkavállalási jog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tisztességes munkafeltételek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/>
              <a:t>szociális védelem és társadalmi befogadás </a:t>
            </a:r>
          </a:p>
          <a:p>
            <a:r>
              <a:rPr lang="hu-HU" dirty="0"/>
              <a:t>konkrét kezdeményezések is  </a:t>
            </a:r>
          </a:p>
          <a:p>
            <a:r>
              <a:rPr lang="hu-HU" dirty="0"/>
              <a:t>eredményjelző tábla (35 mutató→ Európai Szemeszter) 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2484000" cy="1638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3717032"/>
            <a:ext cx="1776268" cy="248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93745" y="6218310"/>
            <a:ext cx="898121" cy="446586"/>
          </a:xfrm>
        </p:spPr>
        <p:txBody>
          <a:bodyPr/>
          <a:lstStyle/>
          <a:p>
            <a:fld id="{F46C79FD-C571-418B-AB0F-5EE936C85276}" type="slidenum">
              <a:rPr lang="en-GB" smtClean="0">
                <a:solidFill>
                  <a:srgbClr val="034EA2"/>
                </a:solidFill>
              </a:rPr>
              <a:pPr/>
              <a:t>7</a:t>
            </a:fld>
            <a:endParaRPr lang="en-GB" dirty="0">
              <a:solidFill>
                <a:srgbClr val="034EA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D84189-45A7-884B-8703-BE26A5E94A5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9123" t="5263" r="8597" b="17194"/>
          <a:stretch/>
        </p:blipFill>
        <p:spPr>
          <a:xfrm>
            <a:off x="1619672" y="404664"/>
            <a:ext cx="5616624" cy="62776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0E836A-BFF8-4A45-88B1-970A797AACBD}"/>
              </a:ext>
            </a:extLst>
          </p:cNvPr>
          <p:cNvSpPr txBox="1"/>
          <p:nvPr/>
        </p:nvSpPr>
        <p:spPr>
          <a:xfrm>
            <a:off x="2555776" y="352631"/>
            <a:ext cx="1179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Lakhatás és </a:t>
            </a:r>
            <a:br>
              <a:rPr lang="hu-HU" sz="1000" dirty="0"/>
            </a:br>
            <a:r>
              <a:rPr lang="hu-HU" sz="1000" dirty="0"/>
              <a:t>segítségnyújtás </a:t>
            </a:r>
            <a:br>
              <a:rPr lang="hu-HU" sz="1000" dirty="0"/>
            </a:br>
            <a:r>
              <a:rPr lang="hu-HU" sz="1000" dirty="0"/>
              <a:t>a hajléktalanok számára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A27FD62-2FF6-9B48-BB76-56C009D36BB0}"/>
              </a:ext>
            </a:extLst>
          </p:cNvPr>
          <p:cNvSpPr txBox="1"/>
          <p:nvPr/>
        </p:nvSpPr>
        <p:spPr>
          <a:xfrm>
            <a:off x="3593243" y="260648"/>
            <a:ext cx="112277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900" dirty="0"/>
              <a:t>Alapvető </a:t>
            </a:r>
            <a:br>
              <a:rPr lang="hu-HU" sz="900" dirty="0"/>
            </a:br>
            <a:r>
              <a:rPr lang="hu-HU" sz="900" dirty="0"/>
              <a:t>szolgáltatásokhoz </a:t>
            </a:r>
            <a:br>
              <a:rPr lang="hu-HU" sz="900" dirty="0"/>
            </a:br>
            <a:r>
              <a:rPr lang="hu-HU" sz="900" dirty="0"/>
              <a:t>való hozzáférés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231B9F3-65A9-CD4D-A36D-20F02493B762}"/>
              </a:ext>
            </a:extLst>
          </p:cNvPr>
          <p:cNvSpPr txBox="1"/>
          <p:nvPr/>
        </p:nvSpPr>
        <p:spPr>
          <a:xfrm>
            <a:off x="2051720" y="1268760"/>
            <a:ext cx="109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Tartós ápolás-gondozás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CA5CB55-B095-BC4C-930C-46257EBC0BD6}"/>
              </a:ext>
            </a:extLst>
          </p:cNvPr>
          <p:cNvSpPr txBox="1"/>
          <p:nvPr/>
        </p:nvSpPr>
        <p:spPr>
          <a:xfrm>
            <a:off x="1452049" y="1825024"/>
            <a:ext cx="1348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Fogyatékossággal élő személyek </a:t>
            </a:r>
            <a:br>
              <a:rPr lang="hu-HU" sz="1000" dirty="0"/>
            </a:br>
            <a:r>
              <a:rPr lang="hu-HU" sz="1000" dirty="0"/>
              <a:t>társadalmi befogadása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4BE078-0234-3D44-A249-5202BD9C2A79}"/>
              </a:ext>
            </a:extLst>
          </p:cNvPr>
          <p:cNvSpPr txBox="1"/>
          <p:nvPr/>
        </p:nvSpPr>
        <p:spPr>
          <a:xfrm>
            <a:off x="683568" y="2924944"/>
            <a:ext cx="9173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Egészségügy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9564E6F-4654-E344-A427-BCF0AF07FC7D}"/>
              </a:ext>
            </a:extLst>
          </p:cNvPr>
          <p:cNvSpPr txBox="1"/>
          <p:nvPr/>
        </p:nvSpPr>
        <p:spPr>
          <a:xfrm>
            <a:off x="683568" y="3501008"/>
            <a:ext cx="79323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Időskori </a:t>
            </a:r>
            <a:br>
              <a:rPr lang="hu-HU" sz="1000" dirty="0"/>
            </a:br>
            <a:r>
              <a:rPr lang="hu-HU" sz="1000" dirty="0"/>
              <a:t>jövedelem és </a:t>
            </a:r>
            <a:br>
              <a:rPr lang="hu-HU" sz="1000" dirty="0"/>
            </a:br>
            <a:r>
              <a:rPr lang="hu-HU" sz="1000" dirty="0"/>
              <a:t>öregségi nyugdíjak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6313B1-CFD9-0446-9DBF-BADBC5D4DFDA}"/>
              </a:ext>
            </a:extLst>
          </p:cNvPr>
          <p:cNvSpPr txBox="1"/>
          <p:nvPr/>
        </p:nvSpPr>
        <p:spPr>
          <a:xfrm>
            <a:off x="899592" y="4509120"/>
            <a:ext cx="9154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Minimum</a:t>
            </a:r>
          </a:p>
          <a:p>
            <a:pPr algn="ctr"/>
            <a:r>
              <a:rPr lang="hu-HU" sz="1000" dirty="0"/>
              <a:t>jövedelem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13CF0EB-57BE-CC40-92BE-188F669CA165}"/>
              </a:ext>
            </a:extLst>
          </p:cNvPr>
          <p:cNvSpPr txBox="1"/>
          <p:nvPr/>
        </p:nvSpPr>
        <p:spPr>
          <a:xfrm>
            <a:off x="1115616" y="5157192"/>
            <a:ext cx="1061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Munkanélküli ellátás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50AF589-EAA2-6240-BC07-744992249815}"/>
              </a:ext>
            </a:extLst>
          </p:cNvPr>
          <p:cNvSpPr txBox="1"/>
          <p:nvPr/>
        </p:nvSpPr>
        <p:spPr>
          <a:xfrm>
            <a:off x="2195736" y="5877272"/>
            <a:ext cx="7798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Szociális </a:t>
            </a:r>
            <a:br>
              <a:rPr lang="hu-HU" sz="1000" dirty="0"/>
            </a:br>
            <a:r>
              <a:rPr lang="hu-HU" sz="1000" dirty="0"/>
              <a:t>védelem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41C5C1C-1983-434A-854C-C22FF342D3F7}"/>
              </a:ext>
            </a:extLst>
          </p:cNvPr>
          <p:cNvSpPr txBox="1"/>
          <p:nvPr/>
        </p:nvSpPr>
        <p:spPr>
          <a:xfrm>
            <a:off x="3059832" y="6021288"/>
            <a:ext cx="1265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800" dirty="0"/>
              <a:t>Gyermekgondozás </a:t>
            </a:r>
            <a:br>
              <a:rPr lang="hu-HU" sz="800" dirty="0"/>
            </a:br>
            <a:r>
              <a:rPr lang="hu-HU" sz="800" dirty="0"/>
              <a:t>és a gyermekek </a:t>
            </a:r>
            <a:br>
              <a:rPr lang="hu-HU" sz="800" dirty="0"/>
            </a:br>
            <a:r>
              <a:rPr lang="hu-HU" sz="800" dirty="0"/>
              <a:t>támogatása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CA53DD-F71B-4644-B1F1-21CF0A91870F}"/>
              </a:ext>
            </a:extLst>
          </p:cNvPr>
          <p:cNvSpPr txBox="1"/>
          <p:nvPr/>
        </p:nvSpPr>
        <p:spPr>
          <a:xfrm>
            <a:off x="4355976" y="6027003"/>
            <a:ext cx="12241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800" dirty="0"/>
              <a:t>Egészséges, biztonságos </a:t>
            </a:r>
            <a:br>
              <a:rPr lang="hu-HU" sz="800" dirty="0"/>
            </a:br>
            <a:r>
              <a:rPr lang="hu-HU" sz="800" dirty="0"/>
              <a:t>és megfelelően kialakított </a:t>
            </a:r>
            <a:br>
              <a:rPr lang="hu-HU" sz="800" dirty="0"/>
            </a:br>
            <a:r>
              <a:rPr lang="hu-HU" sz="800" dirty="0"/>
              <a:t>munkakörnyezet,</a:t>
            </a:r>
            <a:br>
              <a:rPr lang="hu-HU" sz="800" dirty="0"/>
            </a:br>
            <a:r>
              <a:rPr lang="hu-HU" sz="800" dirty="0"/>
              <a:t>és adatvédelem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22A30A-DD39-ED47-8F63-13520132315C}"/>
              </a:ext>
            </a:extLst>
          </p:cNvPr>
          <p:cNvSpPr txBox="1"/>
          <p:nvPr/>
        </p:nvSpPr>
        <p:spPr>
          <a:xfrm>
            <a:off x="5292080" y="5733256"/>
            <a:ext cx="943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/>
              <a:t>A munka és a magánélet</a:t>
            </a:r>
            <a:br>
              <a:rPr lang="hu-HU" sz="900" dirty="0"/>
            </a:br>
            <a:r>
              <a:rPr lang="hu-HU" sz="900" dirty="0"/>
              <a:t>közötti egyensúly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7A57B7-64D3-C547-844A-3EAA3ABA8E6C}"/>
              </a:ext>
            </a:extLst>
          </p:cNvPr>
          <p:cNvSpPr txBox="1"/>
          <p:nvPr/>
        </p:nvSpPr>
        <p:spPr>
          <a:xfrm>
            <a:off x="6012160" y="5085184"/>
            <a:ext cx="102829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Szociális párbeszéd </a:t>
            </a:r>
            <a:br>
              <a:rPr lang="hu-HU" sz="1000" dirty="0"/>
            </a:br>
            <a:r>
              <a:rPr lang="hu-HU" sz="1000" dirty="0"/>
              <a:t>és munkavállalói </a:t>
            </a:r>
            <a:br>
              <a:rPr lang="hu-HU" sz="1000" dirty="0"/>
            </a:br>
            <a:r>
              <a:rPr lang="hu-HU" sz="1000" dirty="0"/>
              <a:t>részvétel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93FDD19-1C75-CB4E-A0AF-B4FF5A9B68F7}"/>
              </a:ext>
            </a:extLst>
          </p:cNvPr>
          <p:cNvSpPr txBox="1"/>
          <p:nvPr/>
        </p:nvSpPr>
        <p:spPr>
          <a:xfrm>
            <a:off x="6516216" y="4221088"/>
            <a:ext cx="126506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900" dirty="0"/>
              <a:t>Tájékoztatás a </a:t>
            </a:r>
            <a:br>
              <a:rPr lang="hu-HU" sz="900" dirty="0"/>
            </a:br>
            <a:r>
              <a:rPr lang="hu-HU" sz="900" dirty="0"/>
              <a:t>munkaviszony feltételeiről </a:t>
            </a:r>
            <a:br>
              <a:rPr lang="hu-HU" sz="900" dirty="0"/>
            </a:br>
            <a:r>
              <a:rPr lang="hu-HU" sz="900" dirty="0"/>
              <a:t>és védelem </a:t>
            </a:r>
            <a:br>
              <a:rPr lang="hu-HU" sz="900" dirty="0"/>
            </a:br>
            <a:r>
              <a:rPr lang="hu-HU" sz="900" dirty="0"/>
              <a:t>elbocsátás esetén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DB602C9-B9A4-8D45-AB5B-7D981880A507}"/>
              </a:ext>
            </a:extLst>
          </p:cNvPr>
          <p:cNvSpPr txBox="1"/>
          <p:nvPr/>
        </p:nvSpPr>
        <p:spPr>
          <a:xfrm>
            <a:off x="6660232" y="371703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Bérek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145EBA2-AFA1-A443-A271-69DC18AE7D89}"/>
              </a:ext>
            </a:extLst>
          </p:cNvPr>
          <p:cNvSpPr txBox="1"/>
          <p:nvPr/>
        </p:nvSpPr>
        <p:spPr>
          <a:xfrm>
            <a:off x="6412328" y="2789657"/>
            <a:ext cx="1112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Biztonságos és </a:t>
            </a:r>
            <a:br>
              <a:rPr lang="hu-HU" sz="1000" dirty="0"/>
            </a:br>
            <a:r>
              <a:rPr lang="hu-HU" sz="1000" dirty="0"/>
              <a:t>rugalmas </a:t>
            </a:r>
            <a:br>
              <a:rPr lang="hu-HU" sz="1000" dirty="0"/>
            </a:br>
            <a:r>
              <a:rPr lang="hu-HU" sz="1000" dirty="0"/>
              <a:t>foglalkoztatás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20E6DD5-A1F3-BF4B-A819-D6F1D0C3812C}"/>
              </a:ext>
            </a:extLst>
          </p:cNvPr>
          <p:cNvSpPr txBox="1"/>
          <p:nvPr/>
        </p:nvSpPr>
        <p:spPr>
          <a:xfrm>
            <a:off x="6516216" y="2060848"/>
            <a:ext cx="113177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A foglalkoztatás </a:t>
            </a:r>
            <a:br>
              <a:rPr lang="hu-HU" sz="1000" dirty="0"/>
            </a:br>
            <a:r>
              <a:rPr lang="hu-HU" sz="1000" dirty="0"/>
              <a:t>aktív támogatása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E5B1D46-FC45-F74A-8F64-D454D1A14B56}"/>
              </a:ext>
            </a:extLst>
          </p:cNvPr>
          <p:cNvSpPr txBox="1"/>
          <p:nvPr/>
        </p:nvSpPr>
        <p:spPr>
          <a:xfrm>
            <a:off x="6228184" y="1628800"/>
            <a:ext cx="11170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Esélyegyenlőség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977AC5C-67BC-034B-B652-1C03ED4038B6}"/>
              </a:ext>
            </a:extLst>
          </p:cNvPr>
          <p:cNvSpPr txBox="1"/>
          <p:nvPr/>
        </p:nvSpPr>
        <p:spPr>
          <a:xfrm>
            <a:off x="5508104" y="692696"/>
            <a:ext cx="8640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Nemek közötti </a:t>
            </a:r>
            <a:br>
              <a:rPr lang="hu-HU" sz="1000" dirty="0"/>
            </a:br>
            <a:r>
              <a:rPr lang="hu-HU" sz="1000" dirty="0"/>
              <a:t>egyenlőség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FC0F326-DC48-C346-AB1F-6465847D0539}"/>
              </a:ext>
            </a:extLst>
          </p:cNvPr>
          <p:cNvSpPr txBox="1"/>
          <p:nvPr/>
        </p:nvSpPr>
        <p:spPr>
          <a:xfrm>
            <a:off x="4716016" y="188640"/>
            <a:ext cx="756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900" dirty="0"/>
              <a:t>Oktatás, </a:t>
            </a:r>
            <a:br>
              <a:rPr lang="hu-HU" sz="900" dirty="0"/>
            </a:br>
            <a:r>
              <a:rPr lang="hu-HU" sz="900" dirty="0"/>
              <a:t>képzés </a:t>
            </a:r>
            <a:br>
              <a:rPr lang="hu-HU" sz="900" dirty="0"/>
            </a:br>
            <a:r>
              <a:rPr lang="hu-HU" sz="900" dirty="0"/>
              <a:t>és egész életen át tartó tanulás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F6D082A-341D-8F44-932D-FE478CD8A0B8}"/>
              </a:ext>
            </a:extLst>
          </p:cNvPr>
          <p:cNvSpPr txBox="1"/>
          <p:nvPr/>
        </p:nvSpPr>
        <p:spPr>
          <a:xfrm>
            <a:off x="3707049" y="3085383"/>
            <a:ext cx="1489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gradFill>
                  <a:gsLst>
                    <a:gs pos="0">
                      <a:srgbClr val="005A8B"/>
                    </a:gs>
                    <a:gs pos="100000">
                      <a:srgbClr val="61BDAE"/>
                    </a:gs>
                  </a:gsLst>
                  <a:path path="circle">
                    <a:fillToRect l="100000" t="100000"/>
                  </a:path>
                </a:gradFill>
                <a:latin typeface="EC Square Sans Pro" panose="020B0506040000020004" pitchFamily="34" charset="0"/>
              </a:rPr>
              <a:t>A szociális jogok </a:t>
            </a:r>
            <a:br>
              <a:rPr lang="hu-HU" sz="2000" b="1" dirty="0">
                <a:gradFill>
                  <a:gsLst>
                    <a:gs pos="0">
                      <a:srgbClr val="005A8B"/>
                    </a:gs>
                    <a:gs pos="100000">
                      <a:srgbClr val="61BDAE"/>
                    </a:gs>
                  </a:gsLst>
                  <a:path path="circle">
                    <a:fillToRect l="100000" t="100000"/>
                  </a:path>
                </a:gradFill>
                <a:latin typeface="EC Square Sans Pro" panose="020B0506040000020004" pitchFamily="34" charset="0"/>
              </a:rPr>
            </a:br>
            <a:r>
              <a:rPr lang="hu-HU" sz="2000" b="1" dirty="0">
                <a:gradFill>
                  <a:gsLst>
                    <a:gs pos="0">
                      <a:srgbClr val="005A8B"/>
                    </a:gs>
                    <a:gs pos="100000">
                      <a:srgbClr val="61BDAE"/>
                    </a:gs>
                  </a:gsLst>
                  <a:path path="circle">
                    <a:fillToRect l="100000" t="100000"/>
                  </a:path>
                </a:gradFill>
                <a:latin typeface="EC Square Sans Pro" panose="020B0506040000020004" pitchFamily="34" charset="0"/>
              </a:rPr>
              <a:t>európai </a:t>
            </a:r>
            <a:br>
              <a:rPr lang="hu-HU" sz="2000" b="1" dirty="0">
                <a:gradFill>
                  <a:gsLst>
                    <a:gs pos="0">
                      <a:srgbClr val="005A8B"/>
                    </a:gs>
                    <a:gs pos="100000">
                      <a:srgbClr val="61BDAE"/>
                    </a:gs>
                  </a:gsLst>
                  <a:path path="circle">
                    <a:fillToRect l="100000" t="100000"/>
                  </a:path>
                </a:gradFill>
                <a:latin typeface="EC Square Sans Pro" panose="020B0506040000020004" pitchFamily="34" charset="0"/>
              </a:rPr>
            </a:br>
            <a:r>
              <a:rPr lang="hu-HU" sz="2000" b="1" dirty="0">
                <a:gradFill>
                  <a:gsLst>
                    <a:gs pos="0">
                      <a:srgbClr val="005A8B"/>
                    </a:gs>
                    <a:gs pos="100000">
                      <a:srgbClr val="61BDAE"/>
                    </a:gs>
                  </a:gsLst>
                  <a:path path="circle">
                    <a:fillToRect l="100000" t="100000"/>
                  </a:path>
                </a:gradFill>
                <a:latin typeface="EC Square Sans Pro" panose="020B0506040000020004" pitchFamily="34" charset="0"/>
              </a:rPr>
              <a:t>pillére</a:t>
            </a:r>
          </a:p>
        </p:txBody>
      </p:sp>
    </p:spTree>
    <p:extLst>
      <p:ext uri="{BB962C8B-B14F-4D97-AF65-F5344CB8AC3E}">
        <p14:creationId xmlns:p14="http://schemas.microsoft.com/office/powerpoint/2010/main" val="178743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1"/>
          </p:nvPr>
        </p:nvGraphicFramePr>
        <p:xfrm>
          <a:off x="107504" y="1340768"/>
          <a:ext cx="8178800" cy="4294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886700" cy="782357"/>
          </a:xfrm>
        </p:spPr>
        <p:txBody>
          <a:bodyPr/>
          <a:lstStyle/>
          <a:p>
            <a:r>
              <a:rPr lang="hu-HU" dirty="0"/>
              <a:t>A pillér végrehajtása </a:t>
            </a:r>
          </a:p>
        </p:txBody>
      </p:sp>
      <p:sp>
        <p:nvSpPr>
          <p:cNvPr id="5" name="Jobb oldali kapcsos zárójel 4"/>
          <p:cNvSpPr/>
          <p:nvPr/>
        </p:nvSpPr>
        <p:spPr>
          <a:xfrm>
            <a:off x="7236296" y="2564904"/>
            <a:ext cx="360040" cy="3168352"/>
          </a:xfrm>
          <a:prstGeom prst="rightBrac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6" name="Szövegdoboz 5"/>
          <p:cNvSpPr txBox="1"/>
          <p:nvPr/>
        </p:nvSpPr>
        <p:spPr>
          <a:xfrm>
            <a:off x="7668344" y="3717032"/>
            <a:ext cx="1296144" cy="116955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hu-HU" sz="1400" b="1" dirty="0"/>
              <a:t>Operatív programok +  más Uniós források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620688"/>
            <a:ext cx="2563688" cy="1284312"/>
          </a:xfrm>
        </p:spPr>
        <p:txBody>
          <a:bodyPr/>
          <a:lstStyle/>
          <a:p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br>
              <a:rPr lang="hu-HU" dirty="0"/>
            </a:br>
            <a:r>
              <a:rPr lang="hu-HU" dirty="0"/>
              <a:t>esélyegyenlőség és munkavállalás</a:t>
            </a:r>
            <a:br>
              <a:rPr lang="hu-HU" dirty="0"/>
            </a:br>
            <a:r>
              <a:rPr lang="hu-HU" dirty="0"/>
              <a:t> 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2" name="Tartalom helye 1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sz="2800" b="1" dirty="0"/>
              <a:t>Oktatás, képzés és egész életen át tartó tanulás: </a:t>
            </a:r>
            <a:r>
              <a:rPr lang="hu-HU" sz="2800" dirty="0"/>
              <a:t>jog az inkluzív és minőségi tanuláshoz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pl. hátrányos helyzetű emberek képzése, </a:t>
            </a:r>
            <a:r>
              <a:rPr lang="hu-HU" sz="2400" dirty="0"/>
              <a:t>munkalehetőség, </a:t>
            </a:r>
            <a:r>
              <a:rPr lang="hu-HU" sz="2300" dirty="0"/>
              <a:t>intézmények befogadóvá tétele, elhelyezkedést segítő szolgáltatások 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IE: </a:t>
            </a:r>
            <a:r>
              <a:rPr lang="hu-HU" sz="2300" b="1" i="1" dirty="0" err="1"/>
              <a:t>Youthreach</a:t>
            </a:r>
            <a:r>
              <a:rPr lang="hu-HU" sz="2300" dirty="0"/>
              <a:t> a 15-20 év közötti korai iskolaelhagyókat segíti oktatás, személyes készségek, szakképzés és munka tapasztalatszerzés kombinációjával (120 központ 3800 tanuló) </a:t>
            </a:r>
          </a:p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r>
              <a:rPr lang="hu-HU" sz="2800" b="1" dirty="0"/>
              <a:t>Nemek közötti egyenlőség </a:t>
            </a:r>
            <a:r>
              <a:rPr lang="hu-HU" sz="2800" dirty="0"/>
              <a:t>– munkaerőpiacon is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pl. bölcsődei helyek bővítése, atipikus foglalkoztatási formák elterjesztése, családi bölcsőde térítési díj támogatása  </a:t>
            </a:r>
          </a:p>
          <a:p>
            <a:pPr lvl="1">
              <a:spcAft>
                <a:spcPts val="600"/>
              </a:spcAft>
            </a:pPr>
            <a:r>
              <a:rPr lang="hu-HU" sz="2300" dirty="0"/>
              <a:t>SP: </a:t>
            </a:r>
            <a:r>
              <a:rPr lang="hu-HU" sz="2300" b="1" i="1" dirty="0"/>
              <a:t>CEPAIM alapítvány</a:t>
            </a:r>
            <a:r>
              <a:rPr lang="hu-HU" sz="2300" dirty="0"/>
              <a:t> a kiszolgáltatott helyzetű (köztük bevándorló) nőket segíti: egyéni fejlesztési terv, képzés (digitális és zöld)  és munkahelykeresés,  érzékenyítés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14478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039848"/>
            <a:ext cx="3420000" cy="1584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olgári">
  <a:themeElements>
    <a:clrScheme name="Urbánus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Polgár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olgár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1324</TotalTime>
  <Words>2346</Words>
  <Application>Microsoft Office PowerPoint</Application>
  <PresentationFormat>Diavetítés a képernyőre (4:3 oldalarány)</PresentationFormat>
  <Paragraphs>248</Paragraphs>
  <Slides>33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33</vt:i4>
      </vt:variant>
    </vt:vector>
  </HeadingPairs>
  <TitlesOfParts>
    <vt:vector size="39" baseType="lpstr">
      <vt:lpstr>Arial</vt:lpstr>
      <vt:lpstr>EC Square Sans Pro</vt:lpstr>
      <vt:lpstr>Georgia</vt:lpstr>
      <vt:lpstr>Wingdings</vt:lpstr>
      <vt:lpstr>Wingdings 2</vt:lpstr>
      <vt:lpstr>Polgári</vt:lpstr>
      <vt:lpstr>Szociális Európa </vt:lpstr>
      <vt:lpstr>Kohéziós politika 2021-27 pénzeszközei </vt:lpstr>
      <vt:lpstr>5 szakpolitikai célkitűzés  </vt:lpstr>
      <vt:lpstr>PO 4 kiemelt szakpolitikai területek</vt:lpstr>
      <vt:lpstr>Szociális jogok európai pillére – a kihívások </vt:lpstr>
      <vt:lpstr>Szociális jogok európai pillére</vt:lpstr>
      <vt:lpstr>PowerPoint-bemutató</vt:lpstr>
      <vt:lpstr>A pillér végrehajtása </vt:lpstr>
      <vt:lpstr>     esélyegyenlőség és munkavállalás  </vt:lpstr>
      <vt:lpstr>       esélyegyenlőség és munkavállalás  </vt:lpstr>
      <vt:lpstr>esélyegyenlőség és munkavállalás</vt:lpstr>
      <vt:lpstr>tisztességes munkafeltételek </vt:lpstr>
      <vt:lpstr>tisztességes munkafeltételek</vt:lpstr>
      <vt:lpstr>tisztességes munkafeltételek</vt:lpstr>
      <vt:lpstr>II. szociális védelem és társadalmi befogadás</vt:lpstr>
      <vt:lpstr>    szociális védelem és társadalmi befogadás  </vt:lpstr>
      <vt:lpstr>szociális védelem és társadalmi befogadás</vt:lpstr>
      <vt:lpstr>szociális védelem és társadalmi befogadás</vt:lpstr>
      <vt:lpstr>szociális védelem és társadalmi befogadás</vt:lpstr>
      <vt:lpstr>szociális védelem és társadalmi befogadás</vt:lpstr>
      <vt:lpstr>Cselekvési terv </vt:lpstr>
      <vt:lpstr>Cselekvési terv </vt:lpstr>
      <vt:lpstr>Cselekvési terv – tagállami szintű követelmények </vt:lpstr>
      <vt:lpstr>PO4 egyedi célkitűzések </vt:lpstr>
      <vt:lpstr>PO 4: szociálisabb és befogadóbb Európa</vt:lpstr>
      <vt:lpstr> PO 4: szociálisabb és befogadóbb Európa  </vt:lpstr>
      <vt:lpstr>         PO 4: szociálisabb és befogadóbb Európa</vt:lpstr>
      <vt:lpstr>PO 4: szociálisabb és befogadóbb Európa</vt:lpstr>
      <vt:lpstr>PO 4: szociálisabb és befogadóbb Európa</vt:lpstr>
      <vt:lpstr>PO 4: szociálisabb és befogadóbb Európa</vt:lpstr>
      <vt:lpstr>PO 4: szociálisabb és befogadóbb Európa</vt:lpstr>
      <vt:lpstr>Horizontális elvek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Szociális Európa</dc:title>
  <dc:creator>Zsuzsa</dc:creator>
  <cp:lastModifiedBy>nyupan37</cp:lastModifiedBy>
  <cp:revision>10</cp:revision>
  <dcterms:created xsi:type="dcterms:W3CDTF">2021-07-04T14:33:17Z</dcterms:created>
  <dcterms:modified xsi:type="dcterms:W3CDTF">2021-07-06T06:35:01Z</dcterms:modified>
</cp:coreProperties>
</file>